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63"/>
  </p:notesMasterIdLst>
  <p:sldIdLst>
    <p:sldId id="333" r:id="rId2"/>
    <p:sldId id="257" r:id="rId3"/>
    <p:sldId id="334" r:id="rId4"/>
    <p:sldId id="335" r:id="rId5"/>
    <p:sldId id="258" r:id="rId6"/>
    <p:sldId id="260" r:id="rId7"/>
    <p:sldId id="261" r:id="rId8"/>
    <p:sldId id="268" r:id="rId9"/>
    <p:sldId id="269" r:id="rId10"/>
    <p:sldId id="272" r:id="rId11"/>
    <p:sldId id="280" r:id="rId12"/>
    <p:sldId id="282" r:id="rId13"/>
    <p:sldId id="283" r:id="rId14"/>
    <p:sldId id="285" r:id="rId15"/>
    <p:sldId id="286" r:id="rId16"/>
    <p:sldId id="287" r:id="rId17"/>
    <p:sldId id="288" r:id="rId18"/>
    <p:sldId id="289" r:id="rId19"/>
    <p:sldId id="290" r:id="rId20"/>
    <p:sldId id="291" r:id="rId21"/>
    <p:sldId id="292" r:id="rId22"/>
    <p:sldId id="293" r:id="rId23"/>
    <p:sldId id="294" r:id="rId24"/>
    <p:sldId id="295" r:id="rId25"/>
    <p:sldId id="297" r:id="rId26"/>
    <p:sldId id="298" r:id="rId27"/>
    <p:sldId id="299" r:id="rId28"/>
    <p:sldId id="300" r:id="rId29"/>
    <p:sldId id="301" r:id="rId30"/>
    <p:sldId id="302" r:id="rId31"/>
    <p:sldId id="304" r:id="rId32"/>
    <p:sldId id="305" r:id="rId33"/>
    <p:sldId id="306" r:id="rId34"/>
    <p:sldId id="307" r:id="rId35"/>
    <p:sldId id="308" r:id="rId36"/>
    <p:sldId id="309" r:id="rId37"/>
    <p:sldId id="310" r:id="rId38"/>
    <p:sldId id="311"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8" r:id="rId59"/>
    <p:sldId id="336" r:id="rId60"/>
    <p:sldId id="337" r:id="rId61"/>
    <p:sldId id="33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27002-7F2B-4931-8999-E5CBBE5ECA8F}" type="datetimeFigureOut">
              <a:rPr lang="en-US" smtClean="0"/>
              <a:pPr/>
              <a:t>3/4/2023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44A08-1C45-4FE1-AD3C-75281D08D4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3/4/2023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3/4/2023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3/4/2023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3/4/2023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3/4/2023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3/4/2023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Cavernous_sinus_thrombos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in/imgres?imgurl=http://www.glidewelldental.com/images/dentist/chairside/v5-1/articles/nerve-block/figure2.jpg&amp;imgrefurl=http://www.glidewelldental.com/dentist/chairside/issues/winter0910/clinical-techniques1.aspx&amp;usg=__38VZiSjZeYu-o0LLPA7ssA5Lw54=&amp;h=600&amp;w=577&amp;sz=203&amp;hl=en&amp;start=7&amp;zoom=1&amp;tbnid=Z92bBalNNEtg3M:&amp;tbnh=135&amp;tbnw=130&amp;prev=/images?q=pterygomandibular+space&amp;hl=en&amp;gbv=2&amp;tbs=isch:1&amp;itbs=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mondofacto.com/facts/dictionary?ramus+of+the+mandible" TargetMode="External"/><Relationship Id="rId13" Type="http://schemas.openxmlformats.org/officeDocument/2006/relationships/hyperlink" Target="http://www.mondofacto.com/facts/dictionary?investing+layer" TargetMode="External"/><Relationship Id="rId3" Type="http://schemas.openxmlformats.org/officeDocument/2006/relationships/hyperlink" Target="http://www.mondofacto.com/facts/dictionary?hollow" TargetMode="External"/><Relationship Id="rId7" Type="http://schemas.openxmlformats.org/officeDocument/2006/relationships/hyperlink" Target="http://www.mondofacto.com/facts/dictionary?aspect" TargetMode="External"/><Relationship Id="rId12" Type="http://schemas.openxmlformats.org/officeDocument/2006/relationships/hyperlink" Target="http://www.mondofacto.com/facts/dictionary?parotid+sheath" TargetMode="External"/><Relationship Id="rId17" Type="http://schemas.openxmlformats.org/officeDocument/2006/relationships/hyperlink" Target="http://www.mondofacto.com/facts/dictionary?parotid+bed" TargetMode="External"/><Relationship Id="rId2" Type="http://schemas.openxmlformats.org/officeDocument/2006/relationships/hyperlink" Target="http://www.mondofacto.com/facts/dictionary?deep" TargetMode="External"/><Relationship Id="rId16" Type="http://schemas.openxmlformats.org/officeDocument/2006/relationships/hyperlink" Target="http://www.mondofacto.com/facts/dictionary?space" TargetMode="External"/><Relationship Id="rId1" Type="http://schemas.openxmlformats.org/officeDocument/2006/relationships/slideLayout" Target="../slideLayouts/slideLayout2.xml"/><Relationship Id="rId6" Type="http://schemas.openxmlformats.org/officeDocument/2006/relationships/hyperlink" Target="http://www.mondofacto.com/facts/dictionary?posterior" TargetMode="External"/><Relationship Id="rId11" Type="http://schemas.openxmlformats.org/officeDocument/2006/relationships/hyperlink" Target="http://www.mondofacto.com/facts/dictionary?fascial" TargetMode="External"/><Relationship Id="rId5" Type="http://schemas.openxmlformats.org/officeDocument/2006/relationships/hyperlink" Target="http://www.mondofacto.com/facts/dictionary?face" TargetMode="External"/><Relationship Id="rId15" Type="http://schemas.openxmlformats.org/officeDocument/2006/relationships/hyperlink" Target="http://www.mondofacto.com/facts/dictionary?structures" TargetMode="External"/><Relationship Id="rId10" Type="http://schemas.openxmlformats.org/officeDocument/2006/relationships/hyperlink" Target="http://www.mondofacto.com/facts/dictionary?parotid+gland" TargetMode="External"/><Relationship Id="rId4" Type="http://schemas.openxmlformats.org/officeDocument/2006/relationships/hyperlink" Target="http://www.mondofacto.com/facts/dictionary?side" TargetMode="External"/><Relationship Id="rId9" Type="http://schemas.openxmlformats.org/officeDocument/2006/relationships/hyperlink" Target="http://www.mondofacto.com/facts/dictionary?muscles" TargetMode="External"/><Relationship Id="rId14" Type="http://schemas.openxmlformats.org/officeDocument/2006/relationships/hyperlink" Target="http://www.mondofacto.com/facts/dictionary?cervical+fasci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Wilhelm_Friedrich_von_Ludwig" TargetMode="External"/><Relationship Id="rId2" Type="http://schemas.openxmlformats.org/officeDocument/2006/relationships/hyperlink" Target="http://en.wikipedia.org/wiki/Cellulitis" TargetMode="External"/><Relationship Id="rId1" Type="http://schemas.openxmlformats.org/officeDocument/2006/relationships/slideLayout" Target="../slideLayouts/slideLayout2.xml"/><Relationship Id="rId5" Type="http://schemas.openxmlformats.org/officeDocument/2006/relationships/hyperlink" Target="http://en.wikipedia.org/wiki/Greek_language" TargetMode="External"/><Relationship Id="rId4" Type="http://schemas.openxmlformats.org/officeDocument/2006/relationships/hyperlink" Target="http://en.wikipedia.org/wiki/Angina_pectori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Molar_(tooth)" TargetMode="External"/><Relationship Id="rId7" Type="http://schemas.openxmlformats.org/officeDocument/2006/relationships/hyperlink" Target="http://en.wikipedia.org/wiki/Frenulum_of_tongue" TargetMode="External"/><Relationship Id="rId2" Type="http://schemas.openxmlformats.org/officeDocument/2006/relationships/hyperlink" Target="http://en.wikipedia.org/wiki/Streptococcal" TargetMode="External"/><Relationship Id="rId1" Type="http://schemas.openxmlformats.org/officeDocument/2006/relationships/slideLayout" Target="../slideLayouts/slideLayout2.xml"/><Relationship Id="rId6" Type="http://schemas.openxmlformats.org/officeDocument/2006/relationships/hyperlink" Target="http://en.wikipedia.org/wiki/Body_piercing" TargetMode="External"/><Relationship Id="rId5" Type="http://schemas.openxmlformats.org/officeDocument/2006/relationships/hyperlink" Target="http://en.wikipedia.org/wiki/Immunocompromised" TargetMode="External"/><Relationship Id="rId4" Type="http://schemas.openxmlformats.org/officeDocument/2006/relationships/hyperlink" Target="http://en.wikipedia.org/wiki/Pericoroniti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Fever" TargetMode="External"/><Relationship Id="rId2" Type="http://schemas.openxmlformats.org/officeDocument/2006/relationships/hyperlink" Target="http://en.wikipedia.org/wiki/Sublingual_space" TargetMode="External"/><Relationship Id="rId1" Type="http://schemas.openxmlformats.org/officeDocument/2006/relationships/slideLayout" Target="../slideLayouts/slideLayout2.xml"/><Relationship Id="rId5" Type="http://schemas.openxmlformats.org/officeDocument/2006/relationships/hyperlink" Target="http://en.wikipedia.org/wiki/Stridor" TargetMode="External"/><Relationship Id="rId4" Type="http://schemas.openxmlformats.org/officeDocument/2006/relationships/hyperlink" Target="http://en.wikipedia.org/wiki/Dysphagi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Dentistry" TargetMode="External"/><Relationship Id="rId2" Type="http://schemas.openxmlformats.org/officeDocument/2006/relationships/hyperlink" Target="http://en.wikipedia.org/wiki/Surge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in/imgres?imgurl=http://www.web-books.com/eLibrary/Medicine/Infectious/Images/Cellulitis_Face.jpg&amp;imgrefurl=http://www.web-books.com/eLibrary/Medicine/Infectious/Cellulitis.htm&amp;usg=__TAY32gMYqotVWjcdPZvTALfscG8=&amp;h=628&amp;w=343&amp;sz=30&amp;hl=en&amp;start=1&amp;zoom=1&amp;tbnid=XBQRJnWBBHg9yM:&amp;tbnh=137&amp;tbnw=75&amp;prev=/images?q=cellulitis+of+the+face&amp;um=1&amp;hl=en&amp;tbs=isch:1&amp;um=1&amp;itbs=1" TargetMode="External"/><Relationship Id="rId3" Type="http://schemas.openxmlformats.org/officeDocument/2006/relationships/hyperlink" Target="http://en.wikipedia.org/wiki/Connective_tissue" TargetMode="External"/><Relationship Id="rId7" Type="http://schemas.openxmlformats.org/officeDocument/2006/relationships/hyperlink" Target="http://en.wikipedia.org/wiki/Pus" TargetMode="External"/><Relationship Id="rId2" Type="http://schemas.openxmlformats.org/officeDocument/2006/relationships/hyperlink" Target="http://en.wikipedia.org/wiki/Inflammation" TargetMode="External"/><Relationship Id="rId1" Type="http://schemas.openxmlformats.org/officeDocument/2006/relationships/slideLayout" Target="../slideLayouts/slideLayout1.xml"/><Relationship Id="rId6" Type="http://schemas.openxmlformats.org/officeDocument/2006/relationships/hyperlink" Target="http://en.wikipedia.org/wiki/Exudate" TargetMode="External"/><Relationship Id="rId5" Type="http://schemas.openxmlformats.org/officeDocument/2006/relationships/hyperlink" Target="http://en.wikipedia.org/wiki/Diffuse" TargetMode="External"/><Relationship Id="rId4" Type="http://schemas.openxmlformats.org/officeDocument/2006/relationships/hyperlink" Target="http://en.wikipedia.org/wiki/Skin" TargetMode="External"/><Relationship Id="rId9"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healthscout.com/ency/68/157/main.html" TargetMode="Externa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4.bp.blogspot.com/_lzsYyE6HpVE/SPH5tlyGnaI/AAAAAAAAABM/I0WrrbMzivQ/s1600-h/sinus.jp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healthscout.com/ency/68/98/main.html" TargetMode="External"/><Relationship Id="rId2" Type="http://schemas.openxmlformats.org/officeDocument/2006/relationships/hyperlink" Target="http://www.healthscout.com/ency/68/157/main.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ealthscout.com/ency/68/96/main.html" TargetMode="External"/><Relationship Id="rId2" Type="http://schemas.openxmlformats.org/officeDocument/2006/relationships/hyperlink" Target="http://www.healthscout.com/ency/68/157/main.html"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hyperlink" Target="http://www.healthscout.com/ency/68/244/main.html" TargetMode="External"/><Relationship Id="rId2" Type="http://schemas.openxmlformats.org/officeDocument/2006/relationships/hyperlink" Target="http://www.healthscout.com/ency/68/97/main.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healthscout.com/ency/68/157/main.html" TargetMode="External"/><Relationship Id="rId2" Type="http://schemas.openxmlformats.org/officeDocument/2006/relationships/hyperlink" Target="http://www.healthscout.com/ency/68/314/main.html"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www.google.co.in/imgres?imgurl=http://prosites-otohouston.homestead.com/files/maxillary_sinus_water_s_fluid_labeled.jpg&amp;imgrefurl=http://prosites-otohouston.homestead.com/ImagingMaxillarySinusitis.html&amp;usg=__tNjE95Xv17qjJc0NX3Ei0_o5h04=&amp;h=300&amp;w=600&amp;sz=108&amp;hl=en&amp;start=5&amp;zoom=1&amp;tbnid=fTxS6wKPh0OrGM:&amp;tbnh=68&amp;tbnw=135&amp;prev=/images?q=maxillary+sinusitis&amp;hl=en&amp;gbv=2&amp;tbs=isch:1&amp;itbs=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healthscout.com/ency/68/157/main.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Intravenous" TargetMode="External"/><Relationship Id="rId3" Type="http://schemas.openxmlformats.org/officeDocument/2006/relationships/hyperlink" Target="http://en.wikipedia.org/wiki/Exogenous_bacteria" TargetMode="External"/><Relationship Id="rId7" Type="http://schemas.openxmlformats.org/officeDocument/2006/relationships/hyperlink" Target="http://en.wikipedia.org/wiki/Surgical_wound" TargetMode="External"/><Relationship Id="rId2" Type="http://schemas.openxmlformats.org/officeDocument/2006/relationships/hyperlink" Target="http://en.wikipedia.org/wiki/Skin_flora" TargetMode="External"/><Relationship Id="rId1" Type="http://schemas.openxmlformats.org/officeDocument/2006/relationships/slideLayout" Target="../slideLayouts/slideLayout2.xml"/><Relationship Id="rId6" Type="http://schemas.openxmlformats.org/officeDocument/2006/relationships/hyperlink" Target="http://en.wikipedia.org/wiki/Insect_bite" TargetMode="External"/><Relationship Id="rId5" Type="http://schemas.openxmlformats.org/officeDocument/2006/relationships/hyperlink" Target="http://en.wikipedia.org/wiki/Burn_(injury)" TargetMode="External"/><Relationship Id="rId10" Type="http://schemas.openxmlformats.org/officeDocument/2006/relationships/hyperlink" Target="http://en.wikipedia.org/wiki/Antibiotic" TargetMode="External"/><Relationship Id="rId4" Type="http://schemas.openxmlformats.org/officeDocument/2006/relationships/hyperlink" Target="http://en.wikipedia.org/wiki/Blister" TargetMode="External"/><Relationship Id="rId9" Type="http://schemas.openxmlformats.org/officeDocument/2006/relationships/hyperlink" Target="http://en.wikipedia.org/wiki/Cathete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ellulite" TargetMode="External"/><Relationship Id="rId2" Type="http://schemas.openxmlformats.org/officeDocument/2006/relationships/hyperlink" Target="http://www.mdguidelines.com/erythema-multifor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Ampicillin" TargetMode="External"/><Relationship Id="rId3" Type="http://schemas.openxmlformats.org/officeDocument/2006/relationships/hyperlink" Target="http://en.wikipedia.org/wiki/Flucloxacillin" TargetMode="External"/><Relationship Id="rId7" Type="http://schemas.openxmlformats.org/officeDocument/2006/relationships/hyperlink" Target="http://en.wikipedia.org/wiki/Benzylpenicillin" TargetMode="External"/><Relationship Id="rId2" Type="http://schemas.openxmlformats.org/officeDocument/2006/relationships/hyperlink" Target="http://en.wikipedia.org/wiki/Intravenous" TargetMode="External"/><Relationship Id="rId1" Type="http://schemas.openxmlformats.org/officeDocument/2006/relationships/slideLayout" Target="../slideLayouts/slideLayout2.xml"/><Relationship Id="rId6" Type="http://schemas.openxmlformats.org/officeDocument/2006/relationships/hyperlink" Target="http://en.wikipedia.org/wiki/Phenoxymethylpenicillin" TargetMode="External"/><Relationship Id="rId5" Type="http://schemas.openxmlformats.org/officeDocument/2006/relationships/hyperlink" Target="http://en.wikipedia.org/wiki/Streptococcal" TargetMode="External"/><Relationship Id="rId4" Type="http://schemas.openxmlformats.org/officeDocument/2006/relationships/hyperlink" Target="http://en.wikipedia.org/wiki/Dicloxacillin" TargetMode="External"/><Relationship Id="rId9" Type="http://schemas.openxmlformats.org/officeDocument/2006/relationships/hyperlink" Target="http://en.wikipedia.org/wiki/Amoxicill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381000"/>
            <a:ext cx="6172200" cy="1066800"/>
          </a:xfrm>
        </p:spPr>
        <p:txBody>
          <a:bodyPr>
            <a:normAutofit fontScale="90000"/>
          </a:bodyPr>
          <a:lstStyle/>
          <a:p>
            <a:pPr algn="ctr"/>
            <a:r>
              <a:rPr lang="en-US" sz="3100" dirty="0" smtClean="0">
                <a:latin typeface="Book Antiqua" panose="02040602050305030304" pitchFamily="18" charset="0"/>
              </a:rPr>
              <a:t>RUNGTA COLLEGE OF DENTAL SCIENCES &amp; RESEARCH </a:t>
            </a:r>
            <a:r>
              <a:rPr lang="en-US" sz="3200" dirty="0" smtClean="0">
                <a:latin typeface="Book Antiqua" panose="02040602050305030304" pitchFamily="18" charset="0"/>
              </a:rPr>
              <a:t/>
            </a:r>
            <a:br>
              <a:rPr lang="en-US" sz="3200" dirty="0" smtClean="0">
                <a:latin typeface="Book Antiqua" panose="02040602050305030304" pitchFamily="18" charset="0"/>
              </a:rPr>
            </a:br>
            <a:endParaRPr lang="en-US" dirty="0"/>
          </a:p>
        </p:txBody>
      </p:sp>
      <p:sp>
        <p:nvSpPr>
          <p:cNvPr id="5" name="Subtitle 4"/>
          <p:cNvSpPr>
            <a:spLocks noGrp="1"/>
          </p:cNvSpPr>
          <p:nvPr>
            <p:ph type="subTitle" idx="1"/>
          </p:nvPr>
        </p:nvSpPr>
        <p:spPr>
          <a:xfrm>
            <a:off x="2743200" y="3200400"/>
            <a:ext cx="6172200" cy="1193322"/>
          </a:xfrm>
        </p:spPr>
        <p:txBody>
          <a:bodyPr>
            <a:noAutofit/>
          </a:bodyPr>
          <a:lstStyle/>
          <a:p>
            <a:r>
              <a:rPr lang="en-US" sz="2800" dirty="0" smtClean="0"/>
              <a:t>SPREAD OF ORAL INFECTIONS</a:t>
            </a:r>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p:blipFill>
        <p:spPr>
          <a:xfrm>
            <a:off x="0" y="0"/>
            <a:ext cx="1874520" cy="2114550"/>
          </a:xfrm>
          <a:prstGeom prst="rect">
            <a:avLst/>
          </a:prstGeom>
        </p:spPr>
      </p:pic>
      <p:sp>
        <p:nvSpPr>
          <p:cNvPr id="7" name="Rectangle 6"/>
          <p:cNvSpPr/>
          <p:nvPr/>
        </p:nvSpPr>
        <p:spPr>
          <a:xfrm>
            <a:off x="0" y="2286000"/>
            <a:ext cx="3855543" cy="523220"/>
          </a:xfrm>
          <a:prstGeom prst="rect">
            <a:avLst/>
          </a:prstGeom>
        </p:spPr>
        <p:txBody>
          <a:bodyPr wrap="none">
            <a:spAutoFit/>
          </a:bodyPr>
          <a:lstStyle/>
          <a:p>
            <a:r>
              <a:rPr lang="en-US" sz="2800" dirty="0" smtClean="0">
                <a:latin typeface="Book Antiqua" panose="02040602050305030304" pitchFamily="18" charset="0"/>
              </a:rPr>
              <a:t>TITLE OF THE TOPIC </a:t>
            </a:r>
            <a:endParaRPr lang="en-US" sz="2800" dirty="0">
              <a:latin typeface="Book Antiqua" panose="02040602050305030304" pitchFamily="18" charset="0"/>
            </a:endParaRPr>
          </a:p>
        </p:txBody>
      </p:sp>
      <p:sp>
        <p:nvSpPr>
          <p:cNvPr id="8" name="Rectangle 7"/>
          <p:cNvSpPr/>
          <p:nvPr/>
        </p:nvSpPr>
        <p:spPr>
          <a:xfrm>
            <a:off x="762000" y="5257800"/>
            <a:ext cx="8915400" cy="830997"/>
          </a:xfrm>
          <a:prstGeom prst="rect">
            <a:avLst/>
          </a:prstGeom>
        </p:spPr>
        <p:txBody>
          <a:bodyPr wrap="square">
            <a:spAutoFit/>
          </a:bodyPr>
          <a:lstStyle/>
          <a:p>
            <a:pPr algn="ctr"/>
            <a:r>
              <a:rPr lang="en-US" sz="2400" b="1" dirty="0" smtClean="0">
                <a:latin typeface="Book Antiqua" panose="02040602050305030304" pitchFamily="18" charset="0"/>
              </a:rPr>
              <a:t>DEPARTMENT OF ORAL PATHOLOGY &amp; MICROBIOLOGY   </a:t>
            </a:r>
            <a:endParaRPr lang="en-US" sz="2400" b="1" dirty="0">
              <a:latin typeface="Book Antiqua" panose="020406020503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68313" y="836613"/>
            <a:ext cx="8137525" cy="5040312"/>
          </a:xfrm>
        </p:spPr>
        <p:txBody>
          <a:bodyPr/>
          <a:lstStyle/>
          <a:p>
            <a:r>
              <a:rPr lang="en-US" sz="7200" b="1" u="sng"/>
              <a:t>Infection spread via tissue spaces </a:t>
            </a:r>
            <a:br>
              <a:rPr lang="en-US" sz="7200" b="1" u="sng"/>
            </a:br>
            <a:endParaRPr lang="en-US" sz="7200" b="1"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Immunefactors"/>
          <p:cNvPicPr>
            <a:picLocks noChangeAspect="1" noChangeArrowheads="1"/>
          </p:cNvPicPr>
          <p:nvPr/>
        </p:nvPicPr>
        <p:blipFill>
          <a:blip r:embed="rId2" cstate="print"/>
          <a:srcRect/>
          <a:stretch>
            <a:fillRect/>
          </a:stretch>
        </p:blipFill>
        <p:spPr bwMode="auto">
          <a:xfrm>
            <a:off x="533400" y="533400"/>
            <a:ext cx="82296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71450"/>
            <a:ext cx="7772400" cy="1219200"/>
          </a:xfrm>
        </p:spPr>
        <p:txBody>
          <a:bodyPr/>
          <a:lstStyle/>
          <a:p>
            <a:r>
              <a:rPr lang="en-US" dirty="0"/>
              <a:t>Clinical Features</a:t>
            </a:r>
          </a:p>
        </p:txBody>
      </p:sp>
      <p:sp>
        <p:nvSpPr>
          <p:cNvPr id="45059" name="Rectangle 3"/>
          <p:cNvSpPr>
            <a:spLocks noGrp="1" noChangeArrowheads="1"/>
          </p:cNvSpPr>
          <p:nvPr>
            <p:ph sz="quarter" idx="1"/>
          </p:nvPr>
        </p:nvSpPr>
        <p:spPr>
          <a:xfrm>
            <a:off x="0" y="1524000"/>
            <a:ext cx="9144000" cy="5334000"/>
          </a:xfrm>
        </p:spPr>
        <p:txBody>
          <a:bodyPr/>
          <a:lstStyle/>
          <a:p>
            <a:r>
              <a:rPr lang="en-US" b="1" i="1" dirty="0"/>
              <a:t>Inflammation is tissue response to injury or invasion by microorganisms that involves </a:t>
            </a:r>
            <a:r>
              <a:rPr lang="en-US" b="1" i="1" dirty="0" err="1"/>
              <a:t>vasodilation</a:t>
            </a:r>
            <a:r>
              <a:rPr lang="en-US" b="1" i="1" dirty="0"/>
              <a:t>, capillary permeability, mobilization of leukocytes, and </a:t>
            </a:r>
            <a:r>
              <a:rPr lang="en-US" b="1" i="1" dirty="0" err="1"/>
              <a:t>phagocytosis</a:t>
            </a:r>
            <a:r>
              <a:rPr lang="en-US" b="1" i="1" dirty="0"/>
              <a:t>.</a:t>
            </a:r>
          </a:p>
          <a:p>
            <a:r>
              <a:rPr lang="en-US" b="1" i="1" dirty="0"/>
              <a:t>Cardinal signs of inflammation:</a:t>
            </a:r>
          </a:p>
          <a:p>
            <a:pPr lvl="1"/>
            <a:r>
              <a:rPr lang="en-US" b="1" i="1" dirty="0"/>
              <a:t>Red, hot, swelling, pain, with loss of function</a:t>
            </a:r>
          </a:p>
          <a:p>
            <a:r>
              <a:rPr lang="en-US" b="1" i="1" dirty="0"/>
              <a:t>Other findings: </a:t>
            </a:r>
            <a:r>
              <a:rPr lang="en-US" sz="2800" b="1" i="1" dirty="0"/>
              <a:t>regional </a:t>
            </a:r>
            <a:r>
              <a:rPr lang="en-US" sz="2800" b="1" i="1" dirty="0" err="1"/>
              <a:t>lymphadenopathy</a:t>
            </a:r>
            <a:r>
              <a:rPr lang="en-US" b="1" i="1" dirty="0"/>
              <a:t>, </a:t>
            </a:r>
            <a:r>
              <a:rPr lang="en-US" sz="2800" b="1" i="1" dirty="0"/>
              <a:t>fever, elevated white blood cell count, tachycardia, </a:t>
            </a:r>
            <a:r>
              <a:rPr lang="en-US" sz="2800" b="1" i="1" dirty="0" err="1"/>
              <a:t>tachypnea</a:t>
            </a:r>
            <a:r>
              <a:rPr lang="en-US" sz="2800" b="1" i="1" dirty="0"/>
              <a:t>, dehydration, malaise.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301625"/>
            <a:ext cx="8424863" cy="1462088"/>
          </a:xfrm>
        </p:spPr>
        <p:txBody>
          <a:bodyPr>
            <a:normAutofit fontScale="90000"/>
          </a:bodyPr>
          <a:lstStyle/>
          <a:p>
            <a:r>
              <a:rPr lang="en-US" sz="2900" b="1"/>
              <a:t>Infection can spread via the blood, lymph and the tissue spaces. In dentistry, the most relevant tissue spaces are the:</a:t>
            </a:r>
          </a:p>
        </p:txBody>
      </p:sp>
      <p:sp>
        <p:nvSpPr>
          <p:cNvPr id="46083" name="Rectangle 3"/>
          <p:cNvSpPr>
            <a:spLocks noGrp="1" noChangeArrowheads="1"/>
          </p:cNvSpPr>
          <p:nvPr>
            <p:ph sz="quarter" idx="1"/>
          </p:nvPr>
        </p:nvSpPr>
        <p:spPr>
          <a:xfrm>
            <a:off x="395288" y="2060575"/>
            <a:ext cx="8569325" cy="4681538"/>
          </a:xfrm>
        </p:spPr>
        <p:txBody>
          <a:bodyPr/>
          <a:lstStyle/>
          <a:p>
            <a:pPr marL="533400" indent="-533400">
              <a:buFontTx/>
              <a:buAutoNum type="arabicPeriod"/>
            </a:pPr>
            <a:r>
              <a:rPr lang="en-US" sz="2800"/>
              <a:t>Pterygomandibular space </a:t>
            </a:r>
          </a:p>
          <a:p>
            <a:pPr marL="533400" indent="-533400">
              <a:buFontTx/>
              <a:buAutoNum type="arabicPeriod"/>
            </a:pPr>
            <a:r>
              <a:rPr lang="en-US" sz="2800"/>
              <a:t>Lateral pharyngeal space </a:t>
            </a:r>
          </a:p>
          <a:p>
            <a:pPr marL="533400" indent="-533400">
              <a:buFontTx/>
              <a:buAutoNum type="arabicPeriod"/>
            </a:pPr>
            <a:r>
              <a:rPr lang="en-US" sz="2800"/>
              <a:t>Retropharyngeal space </a:t>
            </a:r>
          </a:p>
          <a:p>
            <a:pPr marL="533400" indent="-533400">
              <a:buFontTx/>
              <a:buAutoNum type="arabicPeriod"/>
            </a:pPr>
            <a:r>
              <a:rPr lang="en-US" sz="2800"/>
              <a:t>Infratemporal fossa </a:t>
            </a:r>
          </a:p>
          <a:p>
            <a:pPr marL="533400" indent="-533400">
              <a:buFontTx/>
              <a:buAutoNum type="arabicPeriod"/>
            </a:pPr>
            <a:r>
              <a:rPr lang="en-US" sz="2800"/>
              <a:t>Buccal space </a:t>
            </a:r>
          </a:p>
          <a:p>
            <a:pPr marL="533400" indent="-533400">
              <a:buFontTx/>
              <a:buAutoNum type="arabicPeriod"/>
            </a:pPr>
            <a:r>
              <a:rPr lang="en-US" sz="2800"/>
              <a:t>Vestibular space </a:t>
            </a:r>
          </a:p>
          <a:p>
            <a:pPr marL="533400" indent="-533400">
              <a:buFontTx/>
              <a:buAutoNum type="arabicPeriod"/>
            </a:pPr>
            <a:r>
              <a:rPr lang="en-US" sz="2800"/>
              <a:t>Sublingual space </a:t>
            </a:r>
          </a:p>
          <a:p>
            <a:pPr marL="533400" indent="-533400">
              <a:buFontTx/>
              <a:buAutoNum type="arabicPeriod"/>
            </a:pPr>
            <a:r>
              <a:rPr lang="en-US" sz="2800"/>
              <a:t>Submandibular space </a:t>
            </a:r>
          </a:p>
          <a:p>
            <a:pPr marL="533400" indent="-533400">
              <a:buFontTx/>
              <a:buAutoNum type="arabicPeriod"/>
            </a:pPr>
            <a:r>
              <a:rPr lang="en-US" sz="2800"/>
              <a:t>Submental space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476250"/>
            <a:ext cx="7772400" cy="1462088"/>
          </a:xfrm>
        </p:spPr>
        <p:txBody>
          <a:bodyPr>
            <a:normAutofit fontScale="90000"/>
          </a:bodyPr>
          <a:lstStyle/>
          <a:p>
            <a:r>
              <a:rPr lang="en-US" sz="3800" b="1"/>
              <a:t>Infection spread from maxillary teeth</a:t>
            </a:r>
            <a:br>
              <a:rPr lang="en-US" sz="3800" b="1"/>
            </a:br>
            <a:r>
              <a:rPr lang="en-US" sz="3800" b="1"/>
              <a:t/>
            </a:r>
            <a:br>
              <a:rPr lang="en-US" sz="3800" b="1"/>
            </a:br>
            <a:endParaRPr lang="en-US" sz="3800" b="1"/>
          </a:p>
        </p:txBody>
      </p:sp>
      <p:sp>
        <p:nvSpPr>
          <p:cNvPr id="48131" name="Rectangle 3"/>
          <p:cNvSpPr>
            <a:spLocks noGrp="1" noChangeArrowheads="1"/>
          </p:cNvSpPr>
          <p:nvPr>
            <p:ph sz="quarter" idx="1"/>
          </p:nvPr>
        </p:nvSpPr>
        <p:spPr>
          <a:xfrm>
            <a:off x="107950" y="1196975"/>
            <a:ext cx="8785225" cy="5473700"/>
          </a:xfrm>
        </p:spPr>
        <p:txBody>
          <a:bodyPr>
            <a:normAutofit lnSpcReduction="10000"/>
          </a:bodyPr>
          <a:lstStyle/>
          <a:p>
            <a:pPr marL="457200" indent="-457200">
              <a:lnSpc>
                <a:spcPct val="80000"/>
              </a:lnSpc>
              <a:buFontTx/>
              <a:buAutoNum type="arabicPeriod"/>
            </a:pPr>
            <a:r>
              <a:rPr lang="en-US" sz="2800" b="1">
                <a:latin typeface="Times New Roman" pitchFamily="18" charset="0"/>
              </a:rPr>
              <a:t>Infections from the maxillary teeth can spread to the maxillary sinus, the canine fossa, palatal space, infratemporal fossa, buccal space and vestibular space. </a:t>
            </a:r>
          </a:p>
          <a:p>
            <a:pPr marL="457200" indent="-457200">
              <a:lnSpc>
                <a:spcPct val="80000"/>
              </a:lnSpc>
              <a:buFontTx/>
              <a:buAutoNum type="arabicPeriod"/>
            </a:pPr>
            <a:r>
              <a:rPr lang="en-US" sz="2800" b="1">
                <a:latin typeface="Times New Roman" pitchFamily="18" charset="0"/>
              </a:rPr>
              <a:t>Infection will spread to the buccal space if the infection's path is outside the attachment of the buccinator muscle, but will spread to the vestibular space if the infection's path is inside the attachment of the buccinator muscle.</a:t>
            </a:r>
          </a:p>
          <a:p>
            <a:pPr marL="457200" indent="-457200">
              <a:lnSpc>
                <a:spcPct val="80000"/>
              </a:lnSpc>
              <a:buFontTx/>
              <a:buAutoNum type="arabicPeriod"/>
            </a:pPr>
            <a:r>
              <a:rPr lang="en-US" sz="2800" b="1">
                <a:latin typeface="Times New Roman" pitchFamily="18" charset="0"/>
              </a:rPr>
              <a:t>Infection can spread to the cavernous sinus from the infratemporal fossa and from the canine fossa. Infection in the cavernous sinus can lead to </a:t>
            </a:r>
            <a:r>
              <a:rPr lang="en-US" sz="2800" b="1">
                <a:latin typeface="Times New Roman" pitchFamily="18" charset="0"/>
                <a:hlinkClick r:id="rId2"/>
              </a:rPr>
              <a:t>cavernous sinus thrombosis</a:t>
            </a:r>
            <a:r>
              <a:rPr lang="en-US" sz="2800" b="1">
                <a:latin typeface="Times New Roman" pitchFamily="18" charset="0"/>
              </a:rPr>
              <a:t>, which is potentially fatal.</a:t>
            </a:r>
            <a:br>
              <a:rPr lang="en-US" sz="2800" b="1">
                <a:latin typeface="Times New Roman" pitchFamily="18" charset="0"/>
              </a:rPr>
            </a:br>
            <a:r>
              <a:rPr lang="en-US" sz="2400" b="1">
                <a:latin typeface="Times New Roman" pitchFamily="18" charset="0"/>
              </a:rPr>
              <a:t/>
            </a:r>
            <a:br>
              <a:rPr lang="en-US" sz="2400" b="1">
                <a:latin typeface="Times New Roman" pitchFamily="18" charset="0"/>
              </a:rPr>
            </a:br>
            <a:endParaRPr lang="en-US" sz="2400" b="1">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0"/>
            <a:ext cx="7772400" cy="1462087"/>
          </a:xfrm>
        </p:spPr>
        <p:txBody>
          <a:bodyPr>
            <a:normAutofit fontScale="90000"/>
          </a:bodyPr>
          <a:lstStyle/>
          <a:p>
            <a:r>
              <a:rPr lang="en-US" sz="3800" b="1" dirty="0"/>
              <a:t/>
            </a:r>
            <a:br>
              <a:rPr lang="en-US" sz="3800" b="1" dirty="0"/>
            </a:br>
            <a:r>
              <a:rPr lang="en-US" sz="3800" b="1" dirty="0"/>
              <a:t/>
            </a:r>
            <a:br>
              <a:rPr lang="en-US" sz="3800" b="1" dirty="0"/>
            </a:br>
            <a:r>
              <a:rPr lang="en-US" sz="3800" b="1" dirty="0"/>
              <a:t/>
            </a:r>
            <a:br>
              <a:rPr lang="en-US" sz="3800" b="1" dirty="0"/>
            </a:br>
            <a:r>
              <a:rPr lang="en-US" sz="3800" b="1" dirty="0" smtClean="0"/>
              <a:t>Infection spread from </a:t>
            </a:r>
            <a:r>
              <a:rPr lang="en-US" sz="3800" b="1" dirty="0" err="1" smtClean="0"/>
              <a:t>mandibular</a:t>
            </a:r>
            <a:r>
              <a:rPr lang="en-US" sz="3800" b="1" dirty="0" smtClean="0"/>
              <a:t> teeth</a:t>
            </a:r>
            <a:endParaRPr lang="en-US" sz="3800" b="1" dirty="0"/>
          </a:p>
        </p:txBody>
      </p:sp>
      <p:sp>
        <p:nvSpPr>
          <p:cNvPr id="49155" name="Rectangle 3"/>
          <p:cNvSpPr>
            <a:spLocks noGrp="1" noChangeArrowheads="1"/>
          </p:cNvSpPr>
          <p:nvPr>
            <p:ph sz="quarter" idx="1"/>
          </p:nvPr>
        </p:nvSpPr>
        <p:spPr>
          <a:xfrm>
            <a:off x="179388" y="1600200"/>
            <a:ext cx="8964612" cy="5473700"/>
          </a:xfrm>
        </p:spPr>
        <p:txBody>
          <a:bodyPr>
            <a:normAutofit/>
          </a:bodyPr>
          <a:lstStyle/>
          <a:p>
            <a:pPr>
              <a:lnSpc>
                <a:spcPct val="90000"/>
              </a:lnSpc>
              <a:buFontTx/>
              <a:buAutoNum type="arabicPeriod"/>
            </a:pPr>
            <a:r>
              <a:rPr lang="en-US" sz="2600" b="1" dirty="0">
                <a:latin typeface="Times New Roman" pitchFamily="18" charset="0"/>
              </a:rPr>
              <a:t>Infections from </a:t>
            </a:r>
            <a:r>
              <a:rPr lang="en-US" sz="2600" b="1" dirty="0" err="1">
                <a:latin typeface="Times New Roman" pitchFamily="18" charset="0"/>
              </a:rPr>
              <a:t>mandibular</a:t>
            </a:r>
            <a:r>
              <a:rPr lang="en-US" sz="2600" b="1" dirty="0">
                <a:latin typeface="Times New Roman" pitchFamily="18" charset="0"/>
              </a:rPr>
              <a:t> teeth can spread to the vestibular and </a:t>
            </a:r>
            <a:r>
              <a:rPr lang="en-US" sz="2600" b="1" dirty="0" err="1">
                <a:latin typeface="Times New Roman" pitchFamily="18" charset="0"/>
              </a:rPr>
              <a:t>buccal</a:t>
            </a:r>
            <a:r>
              <a:rPr lang="en-US" sz="2600" b="1" dirty="0">
                <a:latin typeface="Times New Roman" pitchFamily="18" charset="0"/>
              </a:rPr>
              <a:t> space in the same way as from the maxillary teeth. </a:t>
            </a:r>
          </a:p>
          <a:p>
            <a:pPr>
              <a:lnSpc>
                <a:spcPct val="90000"/>
              </a:lnSpc>
              <a:buFontTx/>
              <a:buAutoNum type="arabicPeriod"/>
            </a:pPr>
            <a:r>
              <a:rPr lang="en-US" sz="2600" b="1" dirty="0">
                <a:latin typeface="Times New Roman" pitchFamily="18" charset="0"/>
              </a:rPr>
              <a:t>Infection can also spread to the </a:t>
            </a:r>
            <a:r>
              <a:rPr lang="en-US" sz="2600" b="1" dirty="0" err="1">
                <a:latin typeface="Times New Roman" pitchFamily="18" charset="0"/>
              </a:rPr>
              <a:t>pterygomandibular</a:t>
            </a:r>
            <a:r>
              <a:rPr lang="en-US" sz="2600" b="1" dirty="0">
                <a:latin typeface="Times New Roman" pitchFamily="18" charset="0"/>
              </a:rPr>
              <a:t> space, sublingual space, </a:t>
            </a:r>
            <a:r>
              <a:rPr lang="en-US" sz="2600" b="1" dirty="0" err="1">
                <a:latin typeface="Times New Roman" pitchFamily="18" charset="0"/>
              </a:rPr>
              <a:t>submandibular</a:t>
            </a:r>
            <a:r>
              <a:rPr lang="en-US" sz="2600" b="1" dirty="0">
                <a:latin typeface="Times New Roman" pitchFamily="18" charset="0"/>
              </a:rPr>
              <a:t> space and </a:t>
            </a:r>
            <a:r>
              <a:rPr lang="en-US" sz="2600" b="1" dirty="0" err="1">
                <a:latin typeface="Times New Roman" pitchFamily="18" charset="0"/>
              </a:rPr>
              <a:t>submental</a:t>
            </a:r>
            <a:r>
              <a:rPr lang="en-US" sz="2600" b="1" dirty="0">
                <a:latin typeface="Times New Roman" pitchFamily="18" charset="0"/>
              </a:rPr>
              <a:t> space. </a:t>
            </a:r>
          </a:p>
          <a:p>
            <a:pPr>
              <a:lnSpc>
                <a:spcPct val="90000"/>
              </a:lnSpc>
              <a:buFontTx/>
              <a:buAutoNum type="arabicPeriod"/>
            </a:pPr>
            <a:r>
              <a:rPr lang="en-US" sz="2600" b="1" dirty="0">
                <a:latin typeface="Times New Roman" pitchFamily="18" charset="0"/>
              </a:rPr>
              <a:t>The sublingual, </a:t>
            </a:r>
            <a:r>
              <a:rPr lang="en-US" sz="2600" b="1" dirty="0" err="1">
                <a:latin typeface="Times New Roman" pitchFamily="18" charset="0"/>
              </a:rPr>
              <a:t>submental</a:t>
            </a:r>
            <a:r>
              <a:rPr lang="en-US" sz="2600" b="1" dirty="0">
                <a:latin typeface="Times New Roman" pitchFamily="18" charset="0"/>
              </a:rPr>
              <a:t> and </a:t>
            </a:r>
            <a:r>
              <a:rPr lang="en-US" sz="2600" b="1" dirty="0" err="1">
                <a:latin typeface="Times New Roman" pitchFamily="18" charset="0"/>
              </a:rPr>
              <a:t>submandibular</a:t>
            </a:r>
            <a:r>
              <a:rPr lang="en-US" sz="2600" b="1" dirty="0">
                <a:latin typeface="Times New Roman" pitchFamily="18" charset="0"/>
              </a:rPr>
              <a:t> spaces can be referred collectively as the </a:t>
            </a:r>
            <a:r>
              <a:rPr lang="en-US" sz="2600" b="1" dirty="0" err="1">
                <a:latin typeface="Times New Roman" pitchFamily="18" charset="0"/>
              </a:rPr>
              <a:t>submandibular</a:t>
            </a:r>
            <a:r>
              <a:rPr lang="en-US" sz="2600" b="1" dirty="0">
                <a:latin typeface="Times New Roman" pitchFamily="18" charset="0"/>
              </a:rPr>
              <a:t> spaces.</a:t>
            </a:r>
          </a:p>
          <a:p>
            <a:pPr>
              <a:lnSpc>
                <a:spcPct val="90000"/>
              </a:lnSpc>
              <a:buFontTx/>
              <a:buAutoNum type="arabicPeriod"/>
            </a:pPr>
            <a:r>
              <a:rPr lang="en-US" sz="2600" b="1" dirty="0">
                <a:latin typeface="Times New Roman" pitchFamily="18" charset="0"/>
              </a:rPr>
              <a:t>Sometimes when an infection spreads to the </a:t>
            </a:r>
            <a:r>
              <a:rPr lang="en-US" sz="2600" b="1" dirty="0" err="1">
                <a:latin typeface="Times New Roman" pitchFamily="18" charset="0"/>
              </a:rPr>
              <a:t>submandibular</a:t>
            </a:r>
            <a:r>
              <a:rPr lang="en-US" sz="2600" b="1" dirty="0">
                <a:latin typeface="Times New Roman" pitchFamily="18" charset="0"/>
              </a:rPr>
              <a:t> spaces a life threatening condition called Ludwig's angina occurs. Angina is </a:t>
            </a:r>
            <a:r>
              <a:rPr lang="en-US" sz="2600" b="1" dirty="0" err="1">
                <a:latin typeface="Times New Roman" pitchFamily="18" charset="0"/>
              </a:rPr>
              <a:t>latin</a:t>
            </a:r>
            <a:r>
              <a:rPr lang="en-US" sz="2600" b="1" dirty="0">
                <a:latin typeface="Times New Roman" pitchFamily="18" charset="0"/>
              </a:rPr>
              <a:t> for strangle therefore this angina is referring to the sensation of being strangled caused by the swelling of the neck region. Tracheotomy is sometimes necessary to maintain the airway.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Fascial Spaces</a:t>
            </a:r>
          </a:p>
        </p:txBody>
      </p:sp>
      <p:sp>
        <p:nvSpPr>
          <p:cNvPr id="50179" name="Rectangle 3"/>
          <p:cNvSpPr>
            <a:spLocks noGrp="1" noChangeArrowheads="1"/>
          </p:cNvSpPr>
          <p:nvPr>
            <p:ph sz="quarter" idx="1"/>
          </p:nvPr>
        </p:nvSpPr>
        <p:spPr>
          <a:xfrm>
            <a:off x="323850" y="1484313"/>
            <a:ext cx="8134350" cy="5184775"/>
          </a:xfrm>
        </p:spPr>
        <p:txBody>
          <a:bodyPr/>
          <a:lstStyle/>
          <a:p>
            <a:pPr>
              <a:lnSpc>
                <a:spcPct val="80000"/>
              </a:lnSpc>
            </a:pPr>
            <a:r>
              <a:rPr lang="en-US" sz="2800"/>
              <a:t>Fascial planes offer anatomic highways for infection to spread superficial to deep planes</a:t>
            </a:r>
          </a:p>
          <a:p>
            <a:pPr>
              <a:lnSpc>
                <a:spcPct val="80000"/>
              </a:lnSpc>
            </a:pPr>
            <a:r>
              <a:rPr lang="en-US" sz="2800"/>
              <a:t>Antibiotic availability in fascial spaces is limited due to poor vascularity</a:t>
            </a:r>
          </a:p>
          <a:p>
            <a:pPr>
              <a:lnSpc>
                <a:spcPct val="80000"/>
              </a:lnSpc>
            </a:pPr>
            <a:r>
              <a:rPr lang="en-US" sz="2800"/>
              <a:t>Treatment of fascial space infections depends on I and D</a:t>
            </a:r>
          </a:p>
          <a:p>
            <a:pPr>
              <a:lnSpc>
                <a:spcPct val="80000"/>
              </a:lnSpc>
            </a:pPr>
            <a:r>
              <a:rPr lang="en-US" sz="2800"/>
              <a:t>Fascial spaces are contiguous and infection readily spreads from one space to another (open primary and secondary spaces) </a:t>
            </a:r>
          </a:p>
          <a:p>
            <a:pPr>
              <a:lnSpc>
                <a:spcPct val="80000"/>
              </a:lnSpc>
            </a:pPr>
            <a:r>
              <a:rPr lang="en-US" sz="2800"/>
              <a:t>Despite I and D the etiologic agent (tooth) must be removed </a:t>
            </a:r>
          </a:p>
          <a:p>
            <a:pPr>
              <a:lnSpc>
                <a:spcPct val="80000"/>
              </a:lnSpc>
            </a:pPr>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sz="quarter" idx="1"/>
          </p:nvPr>
        </p:nvSpPr>
        <p:spPr/>
        <p:txBody>
          <a:bodyPr/>
          <a:lstStyle/>
          <a:p>
            <a:endParaRPr lang="en-US"/>
          </a:p>
        </p:txBody>
      </p:sp>
      <p:pic>
        <p:nvPicPr>
          <p:cNvPr id="5120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sz="quarter" idx="1"/>
          </p:nvPr>
        </p:nvSpPr>
        <p:spPr/>
        <p:txBody>
          <a:bodyPr/>
          <a:lstStyle/>
          <a:p>
            <a:endParaRPr lang="en-US"/>
          </a:p>
        </p:txBody>
      </p:sp>
      <p:pic>
        <p:nvPicPr>
          <p:cNvPr id="52228" name="Picture 4"/>
          <p:cNvPicPr>
            <a:picLocks noChangeAspect="1" noChangeArrowheads="1"/>
          </p:cNvPicPr>
          <p:nvPr/>
        </p:nvPicPr>
        <p:blipFill>
          <a:blip r:embed="rId2" cstate="print"/>
          <a:srcRect/>
          <a:stretch>
            <a:fillRect/>
          </a:stretch>
        </p:blipFill>
        <p:spPr bwMode="auto">
          <a:xfrm rot="-16200000">
            <a:off x="1138237" y="-1139825"/>
            <a:ext cx="6867526" cy="9144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a:t>Canine Space</a:t>
            </a:r>
            <a:br>
              <a:rPr lang="en-US"/>
            </a:br>
            <a:endParaRPr lang="en-US"/>
          </a:p>
        </p:txBody>
      </p:sp>
      <p:sp>
        <p:nvSpPr>
          <p:cNvPr id="53251" name="Rectangle 3"/>
          <p:cNvSpPr>
            <a:spLocks noGrp="1" noChangeArrowheads="1"/>
          </p:cNvSpPr>
          <p:nvPr>
            <p:ph sz="quarter" idx="1"/>
          </p:nvPr>
        </p:nvSpPr>
        <p:spPr>
          <a:xfrm>
            <a:off x="0" y="1125538"/>
            <a:ext cx="9144000" cy="5472112"/>
          </a:xfrm>
        </p:spPr>
        <p:txBody>
          <a:bodyPr/>
          <a:lstStyle/>
          <a:p>
            <a:pPr marL="990600" lvl="1" indent="-533400">
              <a:buFont typeface="Wingdings" pitchFamily="2" charset="2"/>
              <a:buChar char="n"/>
            </a:pPr>
            <a:r>
              <a:rPr lang="en-US"/>
              <a:t>Location: between the levator anguli oris and the levator labii superioris muscles </a:t>
            </a:r>
          </a:p>
          <a:p>
            <a:pPr marL="990600" lvl="1" indent="-533400">
              <a:buFont typeface="Wingdings" pitchFamily="2" charset="2"/>
              <a:buChar char="n"/>
            </a:pPr>
            <a:r>
              <a:rPr lang="en-US"/>
              <a:t>Involvement primarily due to maxillary canine tooth infection </a:t>
            </a:r>
          </a:p>
          <a:p>
            <a:pPr marL="990600" lvl="1" indent="-533400">
              <a:buFont typeface="Wingdings" pitchFamily="2" charset="2"/>
              <a:buChar char="n"/>
            </a:pPr>
            <a:r>
              <a:rPr lang="en-US"/>
              <a:t>Long root allows erosion through the alveolar bone of the maxilla</a:t>
            </a:r>
          </a:p>
          <a:p>
            <a:pPr marL="990600" lvl="1" indent="-533400">
              <a:buFont typeface="Wingdings" pitchFamily="2" charset="2"/>
              <a:buChar char="n"/>
            </a:pPr>
            <a:r>
              <a:rPr lang="en-US"/>
              <a:t>Signs: </a:t>
            </a:r>
          </a:p>
          <a:p>
            <a:pPr marL="1371600" lvl="2" indent="-457200">
              <a:buFont typeface="Wingdings" pitchFamily="2" charset="2"/>
              <a:buAutoNum type="arabicPeriod"/>
            </a:pPr>
            <a:r>
              <a:rPr lang="en-US"/>
              <a:t>Obliteration of the nasolabial fold </a:t>
            </a:r>
          </a:p>
          <a:p>
            <a:pPr marL="1371600" lvl="2" indent="-457200">
              <a:buFont typeface="Wingdings" pitchFamily="2" charset="2"/>
              <a:buAutoNum type="arabicPeriod"/>
            </a:pPr>
            <a:r>
              <a:rPr lang="en-US"/>
              <a:t>Superior extension can involve lower eyelid</a:t>
            </a:r>
          </a:p>
          <a:p>
            <a:pPr marL="609600" indent="-609600"/>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533400" y="685800"/>
            <a:ext cx="7772400" cy="1470025"/>
          </a:xfrm>
          <a:effectLst>
            <a:outerShdw dist="107763" dir="18900000" algn="ctr" rotWithShape="0">
              <a:schemeClr val="bg2">
                <a:alpha val="50000"/>
              </a:schemeClr>
            </a:outerShdw>
          </a:effectLst>
        </p:spPr>
        <p:txBody>
          <a:bodyPr>
            <a:normAutofit fontScale="90000"/>
          </a:bodyPr>
          <a:lstStyle/>
          <a:p>
            <a:pPr algn="ctr"/>
            <a:r>
              <a:rPr lang="en-US" sz="4400" b="1" dirty="0">
                <a:latin typeface="Rockwell Extra Bold" pitchFamily="18" charset="0"/>
              </a:rPr>
              <a:t/>
            </a:r>
            <a:br>
              <a:rPr lang="en-US" sz="4400" b="1" dirty="0">
                <a:latin typeface="Rockwell Extra Bold" pitchFamily="18" charset="0"/>
              </a:rPr>
            </a:br>
            <a:r>
              <a:rPr lang="en-US" sz="4400" b="1" dirty="0">
                <a:solidFill>
                  <a:schemeClr val="tx1"/>
                </a:solidFill>
                <a:latin typeface="Rockwell Extra Bold" pitchFamily="18" charset="0"/>
              </a:rPr>
              <a:t>SPREAD OF ORAL </a:t>
            </a:r>
            <a:r>
              <a:rPr lang="en-US" sz="4400" b="1" dirty="0" smtClean="0">
                <a:solidFill>
                  <a:schemeClr val="tx1"/>
                </a:solidFill>
                <a:latin typeface="Rockwell Extra Bold" pitchFamily="18" charset="0"/>
              </a:rPr>
              <a:t>      INFECTIONS</a:t>
            </a:r>
            <a:endParaRPr lang="en-US" sz="4400" b="1" dirty="0">
              <a:solidFill>
                <a:schemeClr val="tx1"/>
              </a:solidFill>
              <a:latin typeface="Rockwell Extra Bold" pitchFamily="18" charset="0"/>
            </a:endParaRPr>
          </a:p>
        </p:txBody>
      </p:sp>
      <p:sp>
        <p:nvSpPr>
          <p:cNvPr id="190467" name="Rectangle 3"/>
          <p:cNvSpPr>
            <a:spLocks noGrp="1" noChangeArrowheads="1"/>
          </p:cNvSpPr>
          <p:nvPr>
            <p:ph type="subTitle" idx="1"/>
          </p:nvPr>
        </p:nvSpPr>
        <p:spPr>
          <a:xfrm>
            <a:off x="4343400" y="4953000"/>
            <a:ext cx="5486400" cy="1752600"/>
          </a:xfrm>
        </p:spPr>
        <p:txBody>
          <a:bodyPr>
            <a:normAutofit/>
          </a:bodyPr>
          <a:lstStyle/>
          <a:p>
            <a:pPr>
              <a:buNone/>
            </a:pPr>
            <a:r>
              <a:rPr lang="en-US" sz="2600" b="1" i="1" dirty="0" smtClean="0">
                <a:solidFill>
                  <a:schemeClr val="tx1"/>
                </a:solidFill>
                <a:latin typeface="Baskerville Old Face" pitchFamily="18" charset="0"/>
              </a:rPr>
              <a:t>GUIDED BY:-</a:t>
            </a:r>
          </a:p>
          <a:p>
            <a:r>
              <a:rPr lang="en-US" sz="2600" b="1" i="1" dirty="0" smtClean="0">
                <a:solidFill>
                  <a:schemeClr val="tx1"/>
                </a:solidFill>
                <a:latin typeface="Baskerville Old Face" pitchFamily="18" charset="0"/>
              </a:rPr>
              <a:t>DR SIDDHARTH  PUNDIR</a:t>
            </a:r>
          </a:p>
          <a:p>
            <a:r>
              <a:rPr lang="en-US" sz="2600" b="1" i="1" dirty="0" smtClean="0">
                <a:solidFill>
                  <a:schemeClr val="tx1"/>
                </a:solidFill>
                <a:latin typeface="Baskerville Old Face" pitchFamily="18" charset="0"/>
              </a:rPr>
              <a:t>DR SUDHANSHU  DIXIT</a:t>
            </a:r>
          </a:p>
          <a:p>
            <a:pPr>
              <a:buNone/>
            </a:pP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cstate="print"/>
          <a:srcRect/>
          <a:stretch>
            <a:fillRect/>
          </a:stretch>
        </p:blipFill>
        <p:spPr bwMode="auto">
          <a:xfrm rot="-16200000">
            <a:off x="392113" y="76200"/>
            <a:ext cx="3860800" cy="3708400"/>
          </a:xfrm>
          <a:prstGeom prst="rect">
            <a:avLst/>
          </a:prstGeom>
          <a:noFill/>
          <a:ln w="9525">
            <a:noFill/>
            <a:miter lim="800000"/>
            <a:headEnd/>
            <a:tailEnd/>
          </a:ln>
          <a:effectLst/>
        </p:spPr>
      </p:pic>
      <p:pic>
        <p:nvPicPr>
          <p:cNvPr id="54277" name="Picture 5"/>
          <p:cNvPicPr>
            <a:picLocks noChangeAspect="1" noChangeArrowheads="1"/>
          </p:cNvPicPr>
          <p:nvPr/>
        </p:nvPicPr>
        <p:blipFill>
          <a:blip r:embed="rId3" cstate="print"/>
          <a:srcRect/>
          <a:stretch>
            <a:fillRect/>
          </a:stretch>
        </p:blipFill>
        <p:spPr bwMode="auto">
          <a:xfrm>
            <a:off x="5508625" y="0"/>
            <a:ext cx="3213100" cy="3716338"/>
          </a:xfrm>
          <a:prstGeom prst="rect">
            <a:avLst/>
          </a:prstGeom>
          <a:noFill/>
          <a:ln w="9525">
            <a:noFill/>
            <a:miter lim="800000"/>
            <a:headEnd/>
            <a:tailEnd/>
          </a:ln>
          <a:effectLst/>
        </p:spPr>
      </p:pic>
      <p:pic>
        <p:nvPicPr>
          <p:cNvPr id="54278" name="Picture 6"/>
          <p:cNvPicPr>
            <a:picLocks noChangeAspect="1" noChangeArrowheads="1"/>
          </p:cNvPicPr>
          <p:nvPr/>
        </p:nvPicPr>
        <p:blipFill>
          <a:blip r:embed="rId4" cstate="print"/>
          <a:srcRect/>
          <a:stretch>
            <a:fillRect/>
          </a:stretch>
        </p:blipFill>
        <p:spPr bwMode="auto">
          <a:xfrm rot="-16200000">
            <a:off x="3393282" y="3383756"/>
            <a:ext cx="3213100" cy="373538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7772400" cy="1462088"/>
          </a:xfrm>
        </p:spPr>
        <p:txBody>
          <a:bodyPr>
            <a:normAutofit/>
          </a:bodyPr>
          <a:lstStyle/>
          <a:p>
            <a:r>
              <a:rPr lang="en-US"/>
              <a:t>Buccal Space</a:t>
            </a:r>
            <a:br>
              <a:rPr lang="en-US"/>
            </a:br>
            <a:endParaRPr lang="en-US"/>
          </a:p>
        </p:txBody>
      </p:sp>
      <p:sp>
        <p:nvSpPr>
          <p:cNvPr id="55299" name="Rectangle 3"/>
          <p:cNvSpPr>
            <a:spLocks noGrp="1" noChangeArrowheads="1"/>
          </p:cNvSpPr>
          <p:nvPr>
            <p:ph sz="quarter" idx="1"/>
          </p:nvPr>
        </p:nvSpPr>
        <p:spPr>
          <a:xfrm>
            <a:off x="0" y="914400"/>
            <a:ext cx="5543550" cy="6121400"/>
          </a:xfrm>
        </p:spPr>
        <p:txBody>
          <a:bodyPr/>
          <a:lstStyle/>
          <a:p>
            <a:pPr marL="990600" lvl="1" indent="-533400">
              <a:buFont typeface="Wingdings" pitchFamily="2" charset="2"/>
              <a:buAutoNum type="arabicPeriod"/>
            </a:pPr>
            <a:r>
              <a:rPr lang="en-US" sz="2400" dirty="0"/>
              <a:t>Posterior maxillary teeth are source of most </a:t>
            </a:r>
            <a:r>
              <a:rPr lang="en-US" sz="2400" dirty="0" err="1"/>
              <a:t>buccal</a:t>
            </a:r>
            <a:r>
              <a:rPr lang="en-US" sz="2400" dirty="0"/>
              <a:t> space infections</a:t>
            </a:r>
          </a:p>
          <a:p>
            <a:pPr marL="990600" lvl="1" indent="-533400">
              <a:buFont typeface="Wingdings" pitchFamily="2" charset="2"/>
              <a:buAutoNum type="arabicPeriod"/>
            </a:pPr>
            <a:r>
              <a:rPr lang="en-US" sz="2400" dirty="0"/>
              <a:t>Results when infection erodes through bone superior to attachment of </a:t>
            </a:r>
            <a:r>
              <a:rPr lang="en-US" sz="2400" dirty="0" err="1"/>
              <a:t>buccinator</a:t>
            </a:r>
            <a:r>
              <a:rPr lang="en-US" sz="2400" dirty="0"/>
              <a:t> muscle</a:t>
            </a:r>
          </a:p>
          <a:p>
            <a:pPr marL="990600" lvl="1" indent="-533400">
              <a:buFont typeface="Wingdings" pitchFamily="2" charset="2"/>
              <a:buAutoNum type="arabicPeriod"/>
            </a:pPr>
            <a:r>
              <a:rPr lang="en-US" sz="2400" dirty="0"/>
              <a:t>Boundaries: </a:t>
            </a:r>
          </a:p>
          <a:p>
            <a:pPr marL="1371600" lvl="2" indent="-457200">
              <a:buFont typeface="Wingdings" pitchFamily="2" charset="2"/>
              <a:buAutoNum type="arabicPeriod"/>
            </a:pPr>
            <a:r>
              <a:rPr lang="en-US" sz="2000" dirty="0"/>
              <a:t>Lateral-Skin of the face </a:t>
            </a:r>
          </a:p>
          <a:p>
            <a:pPr marL="1371600" lvl="2" indent="-457200">
              <a:buFont typeface="Wingdings" pitchFamily="2" charset="2"/>
              <a:buAutoNum type="arabicPeriod"/>
            </a:pPr>
            <a:r>
              <a:rPr lang="en-US" sz="2000" dirty="0"/>
              <a:t>Medial-</a:t>
            </a:r>
            <a:r>
              <a:rPr lang="en-US" sz="2000" dirty="0" err="1"/>
              <a:t>Buccinator</a:t>
            </a:r>
            <a:r>
              <a:rPr lang="en-US" sz="2000" dirty="0"/>
              <a:t> muscle </a:t>
            </a:r>
          </a:p>
          <a:p>
            <a:pPr marL="990600" lvl="1" indent="-533400">
              <a:buFont typeface="Wingdings" pitchFamily="2" charset="2"/>
              <a:buAutoNum type="arabicPeriod"/>
            </a:pPr>
            <a:r>
              <a:rPr lang="en-US" sz="2400" dirty="0"/>
              <a:t>Both a primary </a:t>
            </a:r>
            <a:r>
              <a:rPr lang="en-US" sz="2400" dirty="0" err="1"/>
              <a:t>mandibular</a:t>
            </a:r>
            <a:r>
              <a:rPr lang="en-US" sz="2400" dirty="0"/>
              <a:t> and maxillary space</a:t>
            </a:r>
          </a:p>
          <a:p>
            <a:pPr marL="990600" lvl="1" indent="-533400">
              <a:buFont typeface="Wingdings" pitchFamily="2" charset="2"/>
              <a:buAutoNum type="arabicPeriod"/>
            </a:pPr>
            <a:r>
              <a:rPr lang="en-US" sz="2400" dirty="0"/>
              <a:t>Most infections caused by posterior maxillary teeth</a:t>
            </a:r>
          </a:p>
          <a:p>
            <a:pPr marL="609600" indent="-609600">
              <a:buFont typeface="Wingdings" pitchFamily="2" charset="2"/>
              <a:buNone/>
            </a:pPr>
            <a:endParaRPr lang="en-US" sz="2800" dirty="0"/>
          </a:p>
          <a:p>
            <a:pPr marL="609600" indent="-609600">
              <a:buFont typeface="Wingdings" pitchFamily="2" charset="2"/>
              <a:buNone/>
            </a:pPr>
            <a:endParaRPr lang="en-US" sz="2800" dirty="0"/>
          </a:p>
        </p:txBody>
      </p:sp>
      <p:pic>
        <p:nvPicPr>
          <p:cNvPr id="55300" name="Picture 4"/>
          <p:cNvPicPr>
            <a:picLocks noChangeAspect="1" noChangeArrowheads="1"/>
          </p:cNvPicPr>
          <p:nvPr/>
        </p:nvPicPr>
        <p:blipFill>
          <a:blip r:embed="rId2" cstate="print"/>
          <a:srcRect/>
          <a:stretch>
            <a:fillRect/>
          </a:stretch>
        </p:blipFill>
        <p:spPr bwMode="auto">
          <a:xfrm rot="-37800000">
            <a:off x="5791200" y="3505200"/>
            <a:ext cx="3213100" cy="3492500"/>
          </a:xfrm>
          <a:prstGeom prst="rect">
            <a:avLst/>
          </a:prstGeom>
          <a:noFill/>
          <a:ln w="9525">
            <a:noFill/>
            <a:miter lim="800000"/>
            <a:headEnd/>
            <a:tailEnd/>
          </a:ln>
          <a:effectLst/>
        </p:spPr>
      </p:pic>
      <p:pic>
        <p:nvPicPr>
          <p:cNvPr id="55301" name="Picture 5"/>
          <p:cNvPicPr>
            <a:picLocks noChangeAspect="1" noChangeArrowheads="1"/>
          </p:cNvPicPr>
          <p:nvPr/>
        </p:nvPicPr>
        <p:blipFill>
          <a:blip r:embed="rId3" cstate="print"/>
          <a:srcRect/>
          <a:stretch>
            <a:fillRect/>
          </a:stretch>
        </p:blipFill>
        <p:spPr bwMode="auto">
          <a:xfrm rot="-16200000">
            <a:off x="5598318" y="8732"/>
            <a:ext cx="3554413" cy="35369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sz="3400"/>
              <a:t>Pathway of spread for buccal</a:t>
            </a:r>
            <a:br>
              <a:rPr lang="en-US" sz="3400"/>
            </a:br>
            <a:r>
              <a:rPr lang="en-US" sz="3400"/>
              <a:t>space infection</a:t>
            </a:r>
          </a:p>
        </p:txBody>
      </p:sp>
      <p:pic>
        <p:nvPicPr>
          <p:cNvPr id="56324" name="Picture 4" descr="bucspace1"/>
          <p:cNvPicPr>
            <a:picLocks noChangeAspect="1" noChangeArrowheads="1"/>
          </p:cNvPicPr>
          <p:nvPr/>
        </p:nvPicPr>
        <p:blipFill>
          <a:blip r:embed="rId2" cstate="print"/>
          <a:srcRect/>
          <a:stretch>
            <a:fillRect/>
          </a:stretch>
        </p:blipFill>
        <p:spPr bwMode="auto">
          <a:xfrm>
            <a:off x="990600" y="2743200"/>
            <a:ext cx="3276600" cy="2868613"/>
          </a:xfrm>
          <a:prstGeom prst="rect">
            <a:avLst/>
          </a:prstGeom>
          <a:noFill/>
        </p:spPr>
      </p:pic>
      <p:pic>
        <p:nvPicPr>
          <p:cNvPr id="56325" name="Picture 5" descr="bucspace2"/>
          <p:cNvPicPr>
            <a:picLocks noChangeAspect="1" noChangeArrowheads="1"/>
          </p:cNvPicPr>
          <p:nvPr/>
        </p:nvPicPr>
        <p:blipFill>
          <a:blip r:embed="rId3" cstate="print"/>
          <a:srcRect/>
          <a:stretch>
            <a:fillRect/>
          </a:stretch>
        </p:blipFill>
        <p:spPr bwMode="auto">
          <a:xfrm>
            <a:off x="5106988" y="1981200"/>
            <a:ext cx="2686050" cy="4038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sz="quarter" idx="1"/>
          </p:nvPr>
        </p:nvSpPr>
        <p:spPr/>
        <p:txBody>
          <a:bodyPr/>
          <a:lstStyle/>
          <a:p>
            <a:endParaRPr lang="en-US"/>
          </a:p>
        </p:txBody>
      </p:sp>
      <p:pic>
        <p:nvPicPr>
          <p:cNvPr id="57348" name="Picture 4" descr="M19854-067-f006a"/>
          <p:cNvPicPr>
            <a:picLocks noChangeAspect="1" noChangeArrowheads="1"/>
          </p:cNvPicPr>
          <p:nvPr/>
        </p:nvPicPr>
        <p:blipFill>
          <a:blip r:embed="rId2" cstate="print"/>
          <a:srcRect/>
          <a:stretch>
            <a:fillRect/>
          </a:stretch>
        </p:blipFill>
        <p:spPr bwMode="auto">
          <a:xfrm>
            <a:off x="457200" y="1600200"/>
            <a:ext cx="4191000" cy="4572000"/>
          </a:xfrm>
          <a:prstGeom prst="rect">
            <a:avLst/>
          </a:prstGeom>
          <a:noFill/>
        </p:spPr>
      </p:pic>
      <p:pic>
        <p:nvPicPr>
          <p:cNvPr id="57349" name="Picture 5" descr="M19854-067-f006b"/>
          <p:cNvPicPr>
            <a:picLocks noChangeAspect="1" noChangeArrowheads="1"/>
          </p:cNvPicPr>
          <p:nvPr/>
        </p:nvPicPr>
        <p:blipFill>
          <a:blip r:embed="rId3" cstate="print"/>
          <a:srcRect/>
          <a:stretch>
            <a:fillRect/>
          </a:stretch>
        </p:blipFill>
        <p:spPr bwMode="auto">
          <a:xfrm>
            <a:off x="4648200" y="1600200"/>
            <a:ext cx="4038600" cy="4572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0825" y="-315913"/>
            <a:ext cx="7772400" cy="1462088"/>
          </a:xfrm>
        </p:spPr>
        <p:txBody>
          <a:bodyPr/>
          <a:lstStyle/>
          <a:p>
            <a:r>
              <a:rPr lang="en-US"/>
              <a:t>Infratemproal space</a:t>
            </a:r>
          </a:p>
        </p:txBody>
      </p:sp>
      <p:sp>
        <p:nvSpPr>
          <p:cNvPr id="58371" name="Rectangle 3"/>
          <p:cNvSpPr>
            <a:spLocks noGrp="1" noChangeArrowheads="1"/>
          </p:cNvSpPr>
          <p:nvPr>
            <p:ph sz="quarter" idx="1"/>
          </p:nvPr>
        </p:nvSpPr>
        <p:spPr>
          <a:xfrm>
            <a:off x="228600" y="1312714"/>
            <a:ext cx="8640762" cy="5545286"/>
          </a:xfrm>
        </p:spPr>
        <p:txBody>
          <a:bodyPr>
            <a:normAutofit lnSpcReduction="10000"/>
          </a:bodyPr>
          <a:lstStyle/>
          <a:p>
            <a:pPr>
              <a:lnSpc>
                <a:spcPct val="90000"/>
              </a:lnSpc>
            </a:pPr>
            <a:r>
              <a:rPr lang="en-US" sz="2400" b="1" dirty="0" err="1">
                <a:latin typeface="Engravers MT" pitchFamily="18" charset="0"/>
              </a:rPr>
              <a:t>Infratemproal</a:t>
            </a:r>
            <a:r>
              <a:rPr lang="en-US" sz="2400" b="1" dirty="0">
                <a:latin typeface="Engravers MT" pitchFamily="18" charset="0"/>
              </a:rPr>
              <a:t> space is a potential space lying behind the maxilla.</a:t>
            </a:r>
          </a:p>
          <a:p>
            <a:pPr>
              <a:lnSpc>
                <a:spcPct val="90000"/>
              </a:lnSpc>
            </a:pPr>
            <a:r>
              <a:rPr lang="en-US" sz="2400" b="1" dirty="0">
                <a:latin typeface="Engravers MT" pitchFamily="18" charset="0"/>
              </a:rPr>
              <a:t>Boundaries of </a:t>
            </a:r>
            <a:r>
              <a:rPr lang="en-US" sz="2400" b="1" dirty="0" err="1">
                <a:latin typeface="Engravers MT" pitchFamily="18" charset="0"/>
              </a:rPr>
              <a:t>infratemporal</a:t>
            </a:r>
            <a:r>
              <a:rPr lang="en-US" sz="2400" b="1" dirty="0">
                <a:latin typeface="Engravers MT" pitchFamily="18" charset="0"/>
              </a:rPr>
              <a:t> </a:t>
            </a:r>
            <a:r>
              <a:rPr lang="en-US" sz="2400" b="1" dirty="0" err="1">
                <a:latin typeface="Engravers MT" pitchFamily="18" charset="0"/>
              </a:rPr>
              <a:t>fossa</a:t>
            </a:r>
            <a:r>
              <a:rPr lang="en-US" sz="2400" b="1" dirty="0">
                <a:latin typeface="Engravers MT" pitchFamily="18" charset="0"/>
              </a:rPr>
              <a:t>:</a:t>
            </a:r>
            <a:br>
              <a:rPr lang="en-US" sz="2400" b="1" dirty="0">
                <a:latin typeface="Engravers MT" pitchFamily="18" charset="0"/>
              </a:rPr>
            </a:br>
            <a:r>
              <a:rPr lang="en-US" sz="2400" dirty="0">
                <a:latin typeface="Engravers MT" pitchFamily="18" charset="0"/>
              </a:rPr>
              <a:t/>
            </a:r>
            <a:br>
              <a:rPr lang="en-US" sz="2400" dirty="0">
                <a:latin typeface="Engravers MT" pitchFamily="18" charset="0"/>
              </a:rPr>
            </a:br>
            <a:r>
              <a:rPr lang="en-US" sz="2800" b="1" dirty="0">
                <a:latin typeface="Times New Roman" pitchFamily="18" charset="0"/>
              </a:rPr>
              <a:t>1. 	Lateral: Bounded by </a:t>
            </a:r>
            <a:r>
              <a:rPr lang="en-US" sz="2800" b="1" dirty="0" err="1">
                <a:latin typeface="Times New Roman" pitchFamily="18" charset="0"/>
              </a:rPr>
              <a:t>Zygoma</a:t>
            </a:r>
            <a:r>
              <a:rPr lang="en-US" sz="2800" b="1" dirty="0">
                <a:latin typeface="Times New Roman" pitchFamily="18" charset="0"/>
              </a:rPr>
              <a:t>, </a:t>
            </a:r>
            <a:r>
              <a:rPr lang="en-US" sz="2800" b="1" dirty="0" smtClean="0">
                <a:latin typeface="Times New Roman" pitchFamily="18" charset="0"/>
              </a:rPr>
              <a:t> </a:t>
            </a:r>
            <a:r>
              <a:rPr lang="en-US" sz="2800" b="1" dirty="0" err="1">
                <a:latin typeface="Times New Roman" pitchFamily="18" charset="0"/>
              </a:rPr>
              <a:t>ramus</a:t>
            </a:r>
            <a:r>
              <a:rPr lang="en-US" sz="2800" b="1" dirty="0">
                <a:latin typeface="Times New Roman" pitchFamily="18" charset="0"/>
              </a:rPr>
              <a:t> of 	mandible, parotid gland and </a:t>
            </a:r>
            <a:r>
              <a:rPr lang="en-US" sz="2800" b="1" dirty="0" err="1">
                <a:latin typeface="Times New Roman" pitchFamily="18" charset="0"/>
              </a:rPr>
              <a:t>masseter</a:t>
            </a:r>
            <a:r>
              <a:rPr lang="en-US" sz="2800" b="1" dirty="0">
                <a:latin typeface="Times New Roman" pitchFamily="18" charset="0"/>
              </a:rPr>
              <a:t> muscle. </a:t>
            </a:r>
            <a:br>
              <a:rPr lang="en-US" sz="2800" b="1" dirty="0">
                <a:latin typeface="Times New Roman" pitchFamily="18" charset="0"/>
              </a:rPr>
            </a:br>
            <a:r>
              <a:rPr lang="en-US" sz="2800" b="1" dirty="0">
                <a:latin typeface="Times New Roman" pitchFamily="18" charset="0"/>
              </a:rPr>
              <a:t>2.	Medial: Bounded by superior constrictor muscle, 	</a:t>
            </a:r>
            <a:r>
              <a:rPr lang="en-US" sz="2800" b="1" dirty="0" err="1">
                <a:latin typeface="Times New Roman" pitchFamily="18" charset="0"/>
              </a:rPr>
              <a:t>Pharyngobasilar</a:t>
            </a:r>
            <a:r>
              <a:rPr lang="en-US" sz="2800" b="1" dirty="0">
                <a:latin typeface="Times New Roman" pitchFamily="18" charset="0"/>
              </a:rPr>
              <a:t> fascia, </a:t>
            </a:r>
            <a:r>
              <a:rPr lang="en-US" sz="2800" b="1" dirty="0" err="1">
                <a:latin typeface="Times New Roman" pitchFamily="18" charset="0"/>
              </a:rPr>
              <a:t>Pterygoid</a:t>
            </a:r>
            <a:r>
              <a:rPr lang="en-US" sz="2800" b="1" dirty="0">
                <a:latin typeface="Times New Roman" pitchFamily="18" charset="0"/>
              </a:rPr>
              <a:t> plates.</a:t>
            </a:r>
            <a:br>
              <a:rPr lang="en-US" sz="2800" b="1" dirty="0">
                <a:latin typeface="Times New Roman" pitchFamily="18" charset="0"/>
              </a:rPr>
            </a:br>
            <a:r>
              <a:rPr lang="en-US" sz="2800" b="1" dirty="0">
                <a:latin typeface="Times New Roman" pitchFamily="18" charset="0"/>
              </a:rPr>
              <a:t>3.	Anterior: The body of </a:t>
            </a:r>
            <a:r>
              <a:rPr lang="en-US" sz="2800" b="1" dirty="0" smtClean="0">
                <a:latin typeface="Times New Roman" pitchFamily="18" charset="0"/>
              </a:rPr>
              <a:t> </a:t>
            </a:r>
            <a:r>
              <a:rPr lang="en-US" sz="2800" b="1" dirty="0">
                <a:latin typeface="Times New Roman" pitchFamily="18" charset="0"/>
              </a:rPr>
              <a:t>maxilla lies </a:t>
            </a:r>
            <a:r>
              <a:rPr lang="en-US" sz="2800" b="1" dirty="0" err="1">
                <a:latin typeface="Times New Roman" pitchFamily="18" charset="0"/>
              </a:rPr>
              <a:t>anteriorly</a:t>
            </a:r>
            <a:r>
              <a:rPr lang="en-US" sz="2800" b="1" dirty="0">
                <a:latin typeface="Times New Roman" pitchFamily="18" charset="0"/>
              </a:rPr>
              <a:t>.</a:t>
            </a:r>
            <a:br>
              <a:rPr lang="en-US" sz="2800" b="1" dirty="0">
                <a:latin typeface="Times New Roman" pitchFamily="18" charset="0"/>
              </a:rPr>
            </a:br>
            <a:r>
              <a:rPr lang="en-US" sz="2800" b="1" dirty="0">
                <a:latin typeface="Times New Roman" pitchFamily="18" charset="0"/>
              </a:rPr>
              <a:t>4.	Superior: Greater wing of sphenoid.</a:t>
            </a:r>
            <a:br>
              <a:rPr lang="en-US" sz="2800" b="1" dirty="0">
                <a:latin typeface="Times New Roman" pitchFamily="18" charset="0"/>
              </a:rPr>
            </a:br>
            <a:r>
              <a:rPr lang="en-US" sz="2800" b="1" dirty="0">
                <a:latin typeface="Times New Roman" pitchFamily="18" charset="0"/>
              </a:rPr>
              <a:t>5.	Posterior: Auricular tubercle of the temporal 	bone, 	</a:t>
            </a:r>
            <a:r>
              <a:rPr lang="en-US" sz="2800" b="1" dirty="0" err="1">
                <a:latin typeface="Times New Roman" pitchFamily="18" charset="0"/>
              </a:rPr>
              <a:t>glenoid</a:t>
            </a:r>
            <a:r>
              <a:rPr lang="en-US" sz="2800" b="1" dirty="0">
                <a:latin typeface="Times New Roman" pitchFamily="18" charset="0"/>
              </a:rPr>
              <a:t> </a:t>
            </a:r>
            <a:r>
              <a:rPr lang="en-US" sz="2800" b="1" dirty="0" err="1">
                <a:latin typeface="Times New Roman" pitchFamily="18" charset="0"/>
              </a:rPr>
              <a:t>fossa</a:t>
            </a:r>
            <a:r>
              <a:rPr lang="en-US" sz="2800" b="1" dirty="0">
                <a:latin typeface="Times New Roman" pitchFamily="18" charset="0"/>
              </a:rPr>
              <a:t> and </a:t>
            </a:r>
            <a:r>
              <a:rPr lang="en-US" sz="2800" b="1" dirty="0" err="1">
                <a:latin typeface="Times New Roman" pitchFamily="18" charset="0"/>
              </a:rPr>
              <a:t>styloid</a:t>
            </a:r>
            <a:r>
              <a:rPr lang="en-US" sz="2800" b="1" dirty="0">
                <a:latin typeface="Times New Roman" pitchFamily="18" charset="0"/>
              </a:rPr>
              <a:t> process.</a:t>
            </a:r>
            <a:br>
              <a:rPr lang="en-US" sz="2800" b="1" dirty="0">
                <a:latin typeface="Times New Roman" pitchFamily="18" charset="0"/>
              </a:rPr>
            </a:br>
            <a:r>
              <a:rPr lang="en-US" sz="2800" b="1" dirty="0">
                <a:latin typeface="Times New Roman" pitchFamily="18" charset="0"/>
              </a:rPr>
              <a:t/>
            </a:r>
            <a:br>
              <a:rPr lang="en-US" sz="2800" b="1" dirty="0">
                <a:latin typeface="Times New Roman" pitchFamily="18" charset="0"/>
              </a:rPr>
            </a:br>
            <a:r>
              <a:rPr lang="en-US" sz="24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sz="3800"/>
              <a:t>INFECTION OF INFRATEMPORAL SPACE</a:t>
            </a:r>
          </a:p>
        </p:txBody>
      </p:sp>
      <p:sp>
        <p:nvSpPr>
          <p:cNvPr id="60419" name="Rectangle 3"/>
          <p:cNvSpPr>
            <a:spLocks noGrp="1" noChangeArrowheads="1"/>
          </p:cNvSpPr>
          <p:nvPr>
            <p:ph sz="quarter" idx="1"/>
          </p:nvPr>
        </p:nvSpPr>
        <p:spPr>
          <a:xfrm>
            <a:off x="179388" y="1981200"/>
            <a:ext cx="8964612" cy="4876800"/>
          </a:xfrm>
        </p:spPr>
        <p:txBody>
          <a:bodyPr/>
          <a:lstStyle/>
          <a:p>
            <a:pPr>
              <a:lnSpc>
                <a:spcPct val="90000"/>
              </a:lnSpc>
            </a:pPr>
            <a:r>
              <a:rPr lang="en-US" sz="2800"/>
              <a:t>Infective complications can develop and present following the extraction of clinically non-infected teeth </a:t>
            </a:r>
          </a:p>
          <a:p>
            <a:pPr>
              <a:lnSpc>
                <a:spcPct val="90000"/>
              </a:lnSpc>
            </a:pPr>
            <a:r>
              <a:rPr lang="en-US" sz="2800"/>
              <a:t>Infratemporal space infection is a rare complication of dental extraction </a:t>
            </a:r>
          </a:p>
          <a:p>
            <a:pPr>
              <a:lnSpc>
                <a:spcPct val="90000"/>
              </a:lnSpc>
            </a:pPr>
            <a:r>
              <a:rPr lang="en-US" sz="2800"/>
              <a:t>The cardinal clinical signs of maxillary and mandibular neurosensory deficit may not be immediately apparent </a:t>
            </a:r>
          </a:p>
          <a:p>
            <a:pPr>
              <a:lnSpc>
                <a:spcPct val="90000"/>
              </a:lnSpc>
            </a:pPr>
            <a:r>
              <a:rPr lang="en-US" sz="2800"/>
              <a:t>The diagnosis, as in this case, can only be confirmed using scanning imaging modalities (CT or MRI)</a:t>
            </a:r>
          </a:p>
          <a:p>
            <a:pPr>
              <a:lnSpc>
                <a:spcPct val="90000"/>
              </a:lnSpc>
            </a:pPr>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0"/>
            <a:ext cx="7772400" cy="1462088"/>
          </a:xfrm>
        </p:spPr>
        <p:txBody>
          <a:bodyPr/>
          <a:lstStyle/>
          <a:p>
            <a:r>
              <a:rPr lang="en-US"/>
              <a:t>Clinical features :-</a:t>
            </a:r>
          </a:p>
        </p:txBody>
      </p:sp>
      <p:sp>
        <p:nvSpPr>
          <p:cNvPr id="61443" name="Rectangle 3"/>
          <p:cNvSpPr>
            <a:spLocks noGrp="1" noChangeArrowheads="1"/>
          </p:cNvSpPr>
          <p:nvPr>
            <p:ph sz="quarter" idx="1"/>
          </p:nvPr>
        </p:nvSpPr>
        <p:spPr>
          <a:xfrm>
            <a:off x="684213" y="1484313"/>
            <a:ext cx="7848227" cy="5876925"/>
          </a:xfrm>
        </p:spPr>
        <p:txBody>
          <a:bodyPr/>
          <a:lstStyle/>
          <a:p>
            <a:r>
              <a:rPr lang="en-US" dirty="0"/>
              <a:t>Severe </a:t>
            </a:r>
            <a:r>
              <a:rPr lang="en-US" dirty="0" err="1"/>
              <a:t>trismus</a:t>
            </a:r>
            <a:endParaRPr lang="en-US" dirty="0"/>
          </a:p>
          <a:p>
            <a:r>
              <a:rPr lang="en-US" dirty="0" err="1"/>
              <a:t>Buldging</a:t>
            </a:r>
            <a:r>
              <a:rPr lang="en-US" dirty="0"/>
              <a:t> of </a:t>
            </a:r>
            <a:r>
              <a:rPr lang="en-US" dirty="0" err="1"/>
              <a:t>temporalis</a:t>
            </a:r>
            <a:r>
              <a:rPr lang="en-US" dirty="0"/>
              <a:t> muscle</a:t>
            </a:r>
          </a:p>
          <a:p>
            <a:r>
              <a:rPr lang="en-US" dirty="0"/>
              <a:t>Swelling </a:t>
            </a:r>
            <a:r>
              <a:rPr lang="en-US" dirty="0" err="1"/>
              <a:t>extraorally</a:t>
            </a:r>
            <a:r>
              <a:rPr lang="en-US" dirty="0"/>
              <a:t> over the region of sigmoid notch and </a:t>
            </a:r>
            <a:r>
              <a:rPr lang="en-US" dirty="0" err="1"/>
              <a:t>intraorally</a:t>
            </a:r>
            <a:r>
              <a:rPr lang="en-US" dirty="0"/>
              <a:t> in </a:t>
            </a:r>
            <a:r>
              <a:rPr lang="en-US" dirty="0" err="1"/>
              <a:t>tuberosity</a:t>
            </a:r>
            <a:r>
              <a:rPr lang="en-US" dirty="0"/>
              <a:t> region.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Pterygomandibular space </a:t>
            </a:r>
          </a:p>
        </p:txBody>
      </p:sp>
      <p:sp>
        <p:nvSpPr>
          <p:cNvPr id="62467" name="Rectangle 3"/>
          <p:cNvSpPr>
            <a:spLocks noGrp="1" noChangeArrowheads="1"/>
          </p:cNvSpPr>
          <p:nvPr>
            <p:ph sz="quarter" idx="1"/>
          </p:nvPr>
        </p:nvSpPr>
        <p:spPr/>
        <p:txBody>
          <a:bodyPr/>
          <a:lstStyle/>
          <a:p>
            <a:r>
              <a:rPr lang="en-US"/>
              <a:t>The space between the medial area of the mandible and the medial pterygoid muscle, a target area for administering local anesthesia to the inferior alveolar nerve.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800" dirty="0" smtClean="0"/>
              <a:t>Boundaries </a:t>
            </a:r>
            <a:r>
              <a:rPr lang="en-US" sz="3800" dirty="0"/>
              <a:t>of </a:t>
            </a:r>
            <a:r>
              <a:rPr lang="en-US" sz="3800" dirty="0" err="1"/>
              <a:t>pterygomandibular</a:t>
            </a:r>
            <a:r>
              <a:rPr lang="en-US" sz="3800" dirty="0"/>
              <a:t> space</a:t>
            </a:r>
          </a:p>
        </p:txBody>
      </p:sp>
      <p:sp>
        <p:nvSpPr>
          <p:cNvPr id="63491" name="Rectangle 3"/>
          <p:cNvSpPr>
            <a:spLocks noGrp="1" noChangeArrowheads="1"/>
          </p:cNvSpPr>
          <p:nvPr>
            <p:ph sz="quarter" idx="1"/>
          </p:nvPr>
        </p:nvSpPr>
        <p:spPr/>
        <p:txBody>
          <a:bodyPr/>
          <a:lstStyle/>
          <a:p>
            <a:pPr marL="533400" indent="-533400">
              <a:lnSpc>
                <a:spcPct val="80000"/>
              </a:lnSpc>
              <a:buFontTx/>
              <a:buAutoNum type="arabicPeriod"/>
            </a:pPr>
            <a:r>
              <a:rPr lang="en-US" sz="2800"/>
              <a:t>Medially – medial pterygoid muscle</a:t>
            </a:r>
          </a:p>
          <a:p>
            <a:pPr marL="533400" indent="-533400">
              <a:lnSpc>
                <a:spcPct val="80000"/>
              </a:lnSpc>
              <a:buFontTx/>
              <a:buAutoNum type="arabicPeriod"/>
            </a:pPr>
            <a:r>
              <a:rPr lang="en-US" sz="2800"/>
              <a:t>Laterally – medial surface of ramus of mandible</a:t>
            </a:r>
          </a:p>
          <a:p>
            <a:pPr marL="533400" indent="-533400">
              <a:lnSpc>
                <a:spcPct val="80000"/>
              </a:lnSpc>
              <a:buFontTx/>
              <a:buAutoNum type="arabicPeriod"/>
            </a:pPr>
            <a:r>
              <a:rPr lang="en-US" sz="2800"/>
              <a:t>Superiorly – lateral pterygoid</a:t>
            </a:r>
          </a:p>
          <a:p>
            <a:pPr marL="533400" indent="-533400">
              <a:lnSpc>
                <a:spcPct val="80000"/>
              </a:lnSpc>
              <a:buFontTx/>
              <a:buAutoNum type="arabicPeriod"/>
            </a:pPr>
            <a:r>
              <a:rPr lang="en-US" sz="2800"/>
              <a:t>Posteriorly – deep lobe of parotid gland </a:t>
            </a:r>
          </a:p>
          <a:p>
            <a:pPr marL="533400" indent="-533400">
              <a:lnSpc>
                <a:spcPct val="80000"/>
              </a:lnSpc>
              <a:buFontTx/>
              <a:buAutoNum type="arabicPeriod"/>
            </a:pPr>
            <a:r>
              <a:rPr lang="en-US" sz="2800"/>
              <a:t>Inferiorly – attachment of medial pterygoid oto the mandible </a:t>
            </a:r>
          </a:p>
          <a:p>
            <a:pPr marL="533400" indent="-533400">
              <a:lnSpc>
                <a:spcPct val="80000"/>
              </a:lnSpc>
              <a:buFontTx/>
              <a:buAutoNum type="arabicPeriod"/>
            </a:pPr>
            <a:r>
              <a:rPr lang="en-US" sz="2800"/>
              <a:t>Anteriorly – pterygomandibular raphe </a:t>
            </a:r>
          </a:p>
          <a:p>
            <a:pPr marL="533400" indent="-533400">
              <a:lnSpc>
                <a:spcPct val="80000"/>
              </a:lnSpc>
              <a:buFontTx/>
              <a:buAutoNum type="arabicPeriod"/>
            </a:pPr>
            <a:endParaRPr 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p>
        </p:txBody>
      </p:sp>
      <p:sp>
        <p:nvSpPr>
          <p:cNvPr id="64515" name="Rectangle 3"/>
          <p:cNvSpPr>
            <a:spLocks noGrp="1" noChangeArrowheads="1"/>
          </p:cNvSpPr>
          <p:nvPr>
            <p:ph sz="quarter" idx="1"/>
          </p:nvPr>
        </p:nvSpPr>
        <p:spPr/>
        <p:txBody>
          <a:bodyPr/>
          <a:lstStyle/>
          <a:p>
            <a:endParaRPr lang="en-US"/>
          </a:p>
        </p:txBody>
      </p:sp>
      <p:pic>
        <p:nvPicPr>
          <p:cNvPr id="64516" name="Picture 4" descr="figure2">
            <a:hlinkClick r:id="rId2"/>
          </p:cNvPr>
          <p:cNvPicPr>
            <a:picLocks noChangeAspect="1" noChangeArrowheads="1"/>
          </p:cNvPicPr>
          <p:nvPr/>
        </p:nvPicPr>
        <p:blipFill>
          <a:blip r:embed="rId3" cstate="print"/>
          <a:srcRect/>
          <a:stretch>
            <a:fillRect/>
          </a:stretch>
        </p:blipFill>
        <p:spPr bwMode="auto">
          <a:xfrm>
            <a:off x="2074863" y="836613"/>
            <a:ext cx="4646612" cy="48244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304800"/>
            <a:ext cx="6945086"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72318145"/>
              </p:ext>
            </p:extLst>
          </p:nvPr>
        </p:nvGraphicFramePr>
        <p:xfrm>
          <a:off x="533401" y="1905000"/>
          <a:ext cx="7674428" cy="4602480"/>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xmlns="" val="946123654"/>
                    </a:ext>
                  </a:extLst>
                </a:gridCol>
                <a:gridCol w="3344427">
                  <a:extLst>
                    <a:ext uri="{9D8B030D-6E8A-4147-A177-3AD203B41FA5}">
                      <a16:colId xmlns:a16="http://schemas.microsoft.com/office/drawing/2014/main" xmlns="" val="2411658997"/>
                    </a:ext>
                  </a:extLst>
                </a:gridCol>
                <a:gridCol w="2304502">
                  <a:extLst>
                    <a:ext uri="{9D8B030D-6E8A-4147-A177-3AD203B41FA5}">
                      <a16:colId xmlns:a16="http://schemas.microsoft.com/office/drawing/2014/main" xmlns="" val="3411213719"/>
                    </a:ext>
                  </a:extLst>
                </a:gridCol>
              </a:tblGrid>
              <a:tr h="609600">
                <a:tc>
                  <a:txBody>
                    <a:bodyPr/>
                    <a:lstStyle/>
                    <a:p>
                      <a:r>
                        <a:rPr lang="en-US" dirty="0"/>
                        <a:t>Core areas* </a:t>
                      </a:r>
                    </a:p>
                  </a:txBody>
                  <a:tcPr marL="68580" marR="68580"/>
                </a:tc>
                <a:tc>
                  <a:txBody>
                    <a:bodyPr/>
                    <a:lstStyle/>
                    <a:p>
                      <a:r>
                        <a:rPr lang="en-US" dirty="0"/>
                        <a:t>Domain</a:t>
                      </a:r>
                      <a:r>
                        <a:rPr lang="en-US" baseline="0" dirty="0"/>
                        <a:t> **</a:t>
                      </a:r>
                      <a:endParaRPr lang="en-US" dirty="0"/>
                    </a:p>
                  </a:txBody>
                  <a:tcPr marL="68580" marR="68580"/>
                </a:tc>
                <a:tc>
                  <a:txBody>
                    <a:bodyPr/>
                    <a:lstStyle/>
                    <a:p>
                      <a:r>
                        <a:rPr lang="en-US" dirty="0"/>
                        <a:t>Category #</a:t>
                      </a:r>
                    </a:p>
                  </a:txBody>
                  <a:tcPr marL="68580" marR="68580"/>
                </a:tc>
                <a:extLst>
                  <a:ext uri="{0D108BD9-81ED-4DB2-BD59-A6C34878D82A}">
                    <a16:rowId xmlns:a16="http://schemas.microsoft.com/office/drawing/2014/main" xmlns="" val="868424398"/>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CELLULITIS (PHLEGMON)</a:t>
                      </a:r>
                    </a:p>
                    <a:p>
                      <a:endParaRPr lang="en-US" sz="1400" dirty="0"/>
                    </a:p>
                  </a:txBody>
                  <a:tcPr marL="68580" marR="68580"/>
                </a:tc>
                <a:tc>
                  <a:txBody>
                    <a:bodyPr/>
                    <a:lstStyle/>
                    <a:p>
                      <a:r>
                        <a:rPr lang="en-US" dirty="0" smtClean="0"/>
                        <a:t>COGNITIVE</a:t>
                      </a:r>
                      <a:endParaRPr lang="en-US" dirty="0"/>
                    </a:p>
                  </a:txBody>
                  <a:tcPr marL="68580" marR="68580"/>
                </a:tc>
                <a:tc>
                  <a:txBody>
                    <a:bodyPr/>
                    <a:lstStyle/>
                    <a:p>
                      <a:r>
                        <a:rPr lang="en-US" dirty="0" smtClean="0"/>
                        <a:t>MUST KNOW</a:t>
                      </a:r>
                      <a:endParaRPr lang="en-US" dirty="0"/>
                    </a:p>
                  </a:txBody>
                  <a:tcPr marL="68580" marR="68580"/>
                </a:tc>
                <a:extLst>
                  <a:ext uri="{0D108BD9-81ED-4DB2-BD59-A6C34878D82A}">
                    <a16:rowId xmlns:a16="http://schemas.microsoft.com/office/drawing/2014/main" xmlns="" val="3586572506"/>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INFECTIONS SPREAD VIA TISSUE SPACE</a:t>
                      </a:r>
                    </a:p>
                    <a:p>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endParaRPr lang="en-US" dirty="0"/>
                    </a:p>
                  </a:txBody>
                  <a:tcPr marL="68580" marR="68580"/>
                </a:tc>
                <a:extLst>
                  <a:ext uri="{0D108BD9-81ED-4DB2-BD59-A6C34878D82A}">
                    <a16:rowId xmlns:a16="http://schemas.microsoft.com/office/drawing/2014/main" xmlns="" val="2359924706"/>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PRINCIPLES IN TREATMENT OF ORAL INFECTIONS </a:t>
                      </a:r>
                    </a:p>
                    <a:p>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endParaRPr lang="en-US" dirty="0"/>
                    </a:p>
                  </a:txBody>
                  <a:tcPr marL="68580" marR="68580"/>
                </a:tc>
                <a:extLst>
                  <a:ext uri="{0D108BD9-81ED-4DB2-BD59-A6C34878D82A}">
                    <a16:rowId xmlns:a16="http://schemas.microsoft.com/office/drawing/2014/main" xmlns="" val="2577297493"/>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LUDWIGS ANGINA </a:t>
                      </a:r>
                    </a:p>
                    <a:p>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endParaRPr lang="en-US" dirty="0"/>
                    </a:p>
                  </a:txBody>
                  <a:tcPr marL="68580" marR="68580"/>
                </a:tc>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MAXILLARY SINUSITIS</a:t>
                      </a:r>
                    </a:p>
                    <a:p>
                      <a:endParaRPr lang="en-US"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MUST KNOW</a:t>
                      </a:r>
                    </a:p>
                    <a:p>
                      <a:endParaRPr lang="en-US" dirty="0"/>
                    </a:p>
                  </a:txBody>
                  <a:tcPr marL="68580" marR="68580"/>
                </a:tc>
              </a:tr>
            </a:tbl>
          </a:graphicData>
        </a:graphic>
      </p:graphicFrame>
      <p:sp>
        <p:nvSpPr>
          <p:cNvPr id="5" name="Slide Number Placeholder 4"/>
          <p:cNvSpPr>
            <a:spLocks noGrp="1"/>
          </p:cNvSpPr>
          <p:nvPr>
            <p:ph type="sldNum" sz="quarter" idx="12"/>
          </p:nvPr>
        </p:nvSpPr>
        <p:spPr/>
        <p:txBody>
          <a:bodyPr/>
          <a:lstStyle/>
          <a:p>
            <a:fld id="{72795863-2509-495E-A4D3-2D1EB08AA326}" type="slidenum">
              <a:rPr lang="en-US" smtClean="0"/>
              <a:pPr/>
              <a:t>3</a:t>
            </a:fld>
            <a:endParaRPr lang="en-US"/>
          </a:p>
        </p:txBody>
      </p:sp>
    </p:spTree>
    <p:extLst>
      <p:ext uri="{BB962C8B-B14F-4D97-AF65-F5344CB8AC3E}">
        <p14:creationId xmlns:p14="http://schemas.microsoft.com/office/powerpoint/2010/main" xmlns="" val="399471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Parotid space</a:t>
            </a:r>
          </a:p>
        </p:txBody>
      </p:sp>
      <p:sp>
        <p:nvSpPr>
          <p:cNvPr id="68611" name="Rectangle 3"/>
          <p:cNvSpPr>
            <a:spLocks noGrp="1" noChangeArrowheads="1"/>
          </p:cNvSpPr>
          <p:nvPr>
            <p:ph sz="quarter" idx="1"/>
          </p:nvPr>
        </p:nvSpPr>
        <p:spPr>
          <a:xfrm>
            <a:off x="323850" y="1557338"/>
            <a:ext cx="8496300" cy="5040312"/>
          </a:xfrm>
        </p:spPr>
        <p:txBody>
          <a:bodyPr/>
          <a:lstStyle/>
          <a:p>
            <a:pPr>
              <a:lnSpc>
                <a:spcPct val="80000"/>
              </a:lnSpc>
            </a:pPr>
            <a:r>
              <a:rPr lang="en-US" sz="2800" dirty="0"/>
              <a:t>A </a:t>
            </a:r>
            <a:r>
              <a:rPr lang="en-US" sz="2800" dirty="0">
                <a:hlinkClick r:id="rId2"/>
              </a:rPr>
              <a:t>deep</a:t>
            </a:r>
            <a:r>
              <a:rPr lang="en-US" sz="2800" dirty="0"/>
              <a:t> </a:t>
            </a:r>
            <a:r>
              <a:rPr lang="en-US" sz="2800" dirty="0">
                <a:hlinkClick r:id="rId3"/>
              </a:rPr>
              <a:t>hollow</a:t>
            </a:r>
            <a:r>
              <a:rPr lang="en-US" sz="2800" dirty="0"/>
              <a:t> on the </a:t>
            </a:r>
            <a:r>
              <a:rPr lang="en-US" sz="2800" dirty="0">
                <a:hlinkClick r:id="rId4"/>
              </a:rPr>
              <a:t>side</a:t>
            </a:r>
            <a:r>
              <a:rPr lang="en-US" sz="2800" dirty="0"/>
              <a:t> at the sides of the </a:t>
            </a:r>
            <a:r>
              <a:rPr lang="en-US" sz="2800" dirty="0">
                <a:hlinkClick r:id="rId5"/>
              </a:rPr>
              <a:t>face</a:t>
            </a:r>
            <a:r>
              <a:rPr lang="en-US" sz="2800" dirty="0"/>
              <a:t> flanking the </a:t>
            </a:r>
            <a:r>
              <a:rPr lang="en-US" sz="2800" dirty="0">
                <a:hlinkClick r:id="rId6"/>
              </a:rPr>
              <a:t>posterior</a:t>
            </a:r>
            <a:r>
              <a:rPr lang="en-US" sz="2800" dirty="0"/>
              <a:t> </a:t>
            </a:r>
            <a:r>
              <a:rPr lang="en-US" sz="2800" dirty="0">
                <a:hlinkClick r:id="rId7"/>
              </a:rPr>
              <a:t>aspect</a:t>
            </a:r>
            <a:r>
              <a:rPr lang="en-US" sz="2800" dirty="0"/>
              <a:t> of the </a:t>
            </a:r>
            <a:r>
              <a:rPr lang="en-US" sz="2800" dirty="0" err="1">
                <a:hlinkClick r:id="rId8"/>
              </a:rPr>
              <a:t>ramus</a:t>
            </a:r>
            <a:r>
              <a:rPr lang="en-US" sz="2800" dirty="0">
                <a:hlinkClick r:id="rId8"/>
              </a:rPr>
              <a:t> of the mandible</a:t>
            </a:r>
            <a:r>
              <a:rPr lang="en-US" sz="2800" dirty="0"/>
              <a:t> with its attached </a:t>
            </a:r>
            <a:r>
              <a:rPr lang="en-US" sz="2800" dirty="0">
                <a:hlinkClick r:id="rId9"/>
              </a:rPr>
              <a:t>muscles</a:t>
            </a:r>
            <a:r>
              <a:rPr lang="en-US" sz="2800" dirty="0"/>
              <a:t> which is occupied by the </a:t>
            </a:r>
            <a:r>
              <a:rPr lang="en-US" sz="2800" dirty="0">
                <a:hlinkClick r:id="rId10"/>
              </a:rPr>
              <a:t>parotid gland</a:t>
            </a:r>
            <a:r>
              <a:rPr lang="en-US" sz="2800" dirty="0"/>
              <a:t>; it is lined with </a:t>
            </a:r>
            <a:r>
              <a:rPr lang="en-US" sz="2800" dirty="0" err="1">
                <a:hlinkClick r:id="rId11"/>
              </a:rPr>
              <a:t>fascial</a:t>
            </a:r>
            <a:r>
              <a:rPr lang="en-US" sz="2800" dirty="0"/>
              <a:t> </a:t>
            </a:r>
            <a:r>
              <a:rPr lang="en-US" sz="2800" dirty="0" err="1"/>
              <a:t>laminae</a:t>
            </a:r>
            <a:r>
              <a:rPr lang="en-US" sz="2800" dirty="0"/>
              <a:t> (the </a:t>
            </a:r>
            <a:r>
              <a:rPr lang="en-US" sz="2800" dirty="0">
                <a:hlinkClick r:id="rId12"/>
              </a:rPr>
              <a:t>parotid sheath</a:t>
            </a:r>
            <a:r>
              <a:rPr lang="en-US" sz="2800" dirty="0"/>
              <a:t>) derived from the </a:t>
            </a:r>
            <a:r>
              <a:rPr lang="en-US" sz="2800" dirty="0">
                <a:hlinkClick r:id="rId13"/>
              </a:rPr>
              <a:t>investing layer</a:t>
            </a:r>
            <a:r>
              <a:rPr lang="en-US" sz="2800" dirty="0"/>
              <a:t> of deep </a:t>
            </a:r>
            <a:r>
              <a:rPr lang="en-US" sz="2800" dirty="0">
                <a:hlinkClick r:id="rId14"/>
              </a:rPr>
              <a:t>cervical fascia</a:t>
            </a:r>
            <a:r>
              <a:rPr lang="en-US" sz="2800" dirty="0"/>
              <a:t>; the </a:t>
            </a:r>
            <a:r>
              <a:rPr lang="en-US" sz="2800" dirty="0">
                <a:hlinkClick r:id="rId15"/>
              </a:rPr>
              <a:t>structures</a:t>
            </a:r>
            <a:r>
              <a:rPr lang="en-US" sz="2800" dirty="0"/>
              <a:t> bounding the </a:t>
            </a:r>
            <a:r>
              <a:rPr lang="en-US" sz="2800" dirty="0">
                <a:hlinkClick r:id="rId16"/>
              </a:rPr>
              <a:t>space</a:t>
            </a:r>
            <a:r>
              <a:rPr lang="en-US" sz="2800" dirty="0"/>
              <a:t> collectively constitute the </a:t>
            </a:r>
            <a:r>
              <a:rPr lang="en-US" sz="2800" dirty="0">
                <a:hlinkClick r:id="rId17"/>
              </a:rPr>
              <a:t>parotid bed</a:t>
            </a:r>
            <a:r>
              <a:rPr lang="en-US" sz="2800" dirty="0"/>
              <a:t>. </a:t>
            </a:r>
            <a:endParaRPr lang="en-US" sz="2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Clinical features</a:t>
            </a:r>
          </a:p>
        </p:txBody>
      </p:sp>
      <p:sp>
        <p:nvSpPr>
          <p:cNvPr id="70659" name="Rectangle 3"/>
          <p:cNvSpPr>
            <a:spLocks noGrp="1" noChangeArrowheads="1"/>
          </p:cNvSpPr>
          <p:nvPr>
            <p:ph sz="quarter" idx="1"/>
          </p:nvPr>
        </p:nvSpPr>
        <p:spPr/>
        <p:txBody>
          <a:bodyPr/>
          <a:lstStyle/>
          <a:p>
            <a:pPr marL="609600" indent="-609600">
              <a:buFontTx/>
              <a:buAutoNum type="arabicPeriod"/>
            </a:pPr>
            <a:r>
              <a:rPr lang="en-US"/>
              <a:t>Facial swelling and progressive trismus are described. </a:t>
            </a:r>
          </a:p>
          <a:p>
            <a:pPr marL="609600" indent="-609600">
              <a:buFontTx/>
              <a:buAutoNum type="arabicPeriod"/>
            </a:pPr>
            <a:r>
              <a:rPr lang="en-US"/>
              <a:t>Intraoral wound drainage and prolonged antibiotic therapy failed to control the resultant chronic cellulitis. </a:t>
            </a:r>
          </a:p>
          <a:p>
            <a:pPr marL="609600" indent="-609600">
              <a:buFont typeface="Wingdings" pitchFamily="2" charset="2"/>
              <a:buNone/>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Submental space</a:t>
            </a:r>
          </a:p>
        </p:txBody>
      </p:sp>
      <p:sp>
        <p:nvSpPr>
          <p:cNvPr id="71683" name="Rectangle 3"/>
          <p:cNvSpPr>
            <a:spLocks noGrp="1" noChangeArrowheads="1"/>
          </p:cNvSpPr>
          <p:nvPr>
            <p:ph sz="quarter" idx="1"/>
          </p:nvPr>
        </p:nvSpPr>
        <p:spPr>
          <a:xfrm>
            <a:off x="250825" y="1412875"/>
            <a:ext cx="8353425" cy="5256213"/>
          </a:xfrm>
        </p:spPr>
        <p:txBody>
          <a:bodyPr/>
          <a:lstStyle/>
          <a:p>
            <a:pPr marL="990600" lvl="1" indent="-533400">
              <a:lnSpc>
                <a:spcPct val="90000"/>
              </a:lnSpc>
              <a:buFont typeface="Wingdings" pitchFamily="2" charset="2"/>
              <a:buAutoNum type="arabicPeriod"/>
            </a:pPr>
            <a:r>
              <a:rPr lang="en-US" sz="2400"/>
              <a:t>Infection can result directly due to infected mandibular incisor or indirectly from the submandibular space</a:t>
            </a:r>
          </a:p>
          <a:p>
            <a:pPr marL="990600" lvl="1" indent="-533400">
              <a:lnSpc>
                <a:spcPct val="90000"/>
              </a:lnSpc>
              <a:buFont typeface="Wingdings" pitchFamily="2" charset="2"/>
              <a:buAutoNum type="arabicPeriod"/>
            </a:pPr>
            <a:r>
              <a:rPr lang="en-US" sz="2400"/>
              <a:t>Space located between the anterior bellies of the digastric muscle laterally, deeply by the mylohyoid muscle, and superiorly by the deep cervical fascia, the platysma muscle, the superficial cervical fascia, and the skin</a:t>
            </a:r>
          </a:p>
          <a:p>
            <a:pPr marL="990600" lvl="1" indent="-533400">
              <a:lnSpc>
                <a:spcPct val="90000"/>
              </a:lnSpc>
              <a:buFont typeface="Wingdings" pitchFamily="2" charset="2"/>
              <a:buAutoNum type="arabicPeriod"/>
            </a:pPr>
            <a:r>
              <a:rPr lang="en-US" sz="2400"/>
              <a:t>Dependent drainage of this space is performed by placing a horizontal incision in the most dependent area of the swelling extraorally with a cosmetic scar being the result</a:t>
            </a:r>
          </a:p>
          <a:p>
            <a:pPr marL="609600" indent="-609600">
              <a:lnSpc>
                <a:spcPct val="90000"/>
              </a:lnSpc>
            </a:pPr>
            <a:endParaRPr 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10" name="Picture 6"/>
          <p:cNvPicPr>
            <a:picLocks noGrp="1" noChangeAspect="1" noChangeArrowheads="1"/>
          </p:cNvPicPr>
          <p:nvPr>
            <p:ph type="title"/>
          </p:nvPr>
        </p:nvPicPr>
        <p:blipFill>
          <a:blip r:embed="rId2" cstate="print"/>
          <a:stretch>
            <a:fillRect/>
          </a:stretch>
        </p:blipFill>
        <p:spPr>
          <a:xfrm>
            <a:off x="3747311" y="274638"/>
            <a:ext cx="887377" cy="1143000"/>
          </a:xfrm>
          <a:noFill/>
          <a:ln/>
        </p:spPr>
      </p:pic>
      <p:sp>
        <p:nvSpPr>
          <p:cNvPr id="72706" name="Rectangle 2"/>
          <p:cNvSpPr>
            <a:spLocks noGrp="1" noChangeArrowheads="1"/>
          </p:cNvSpPr>
          <p:nvPr>
            <p:ph sz="quarter" idx="1"/>
          </p:nvPr>
        </p:nvSpPr>
        <p:spPr/>
        <p:txBody>
          <a:bodyPr/>
          <a:lstStyle/>
          <a:p>
            <a:endParaRPr lang="en-US"/>
          </a:p>
        </p:txBody>
      </p:sp>
      <p:pic>
        <p:nvPicPr>
          <p:cNvPr id="72707" name="Picture 3"/>
          <p:cNvPicPr>
            <a:picLocks noChangeAspect="1" noChangeArrowheads="1"/>
          </p:cNvPicPr>
          <p:nvPr/>
        </p:nvPicPr>
        <p:blipFill>
          <a:blip r:embed="rId3" cstate="print"/>
          <a:srcRect/>
          <a:stretch>
            <a:fillRect/>
          </a:stretch>
        </p:blipFill>
        <p:spPr bwMode="auto">
          <a:xfrm rot="-16200000">
            <a:off x="3145631" y="607219"/>
            <a:ext cx="3446463" cy="2898775"/>
          </a:xfrm>
          <a:prstGeom prst="rect">
            <a:avLst/>
          </a:prstGeom>
          <a:noFill/>
          <a:ln w="9525">
            <a:noFill/>
            <a:miter lim="800000"/>
            <a:headEnd/>
            <a:tailEnd/>
          </a:ln>
          <a:effectLst/>
        </p:spPr>
      </p:pic>
      <p:pic>
        <p:nvPicPr>
          <p:cNvPr id="72708" name="Picture 4"/>
          <p:cNvPicPr>
            <a:picLocks noChangeAspect="1" noChangeArrowheads="1"/>
          </p:cNvPicPr>
          <p:nvPr/>
        </p:nvPicPr>
        <p:blipFill>
          <a:blip r:embed="rId4" cstate="print"/>
          <a:srcRect/>
          <a:stretch>
            <a:fillRect/>
          </a:stretch>
        </p:blipFill>
        <p:spPr bwMode="auto">
          <a:xfrm rot="-16200000">
            <a:off x="-364331" y="1056481"/>
            <a:ext cx="4059238" cy="3330575"/>
          </a:xfrm>
          <a:prstGeom prst="rect">
            <a:avLst/>
          </a:prstGeom>
          <a:noFill/>
          <a:ln w="9525">
            <a:noFill/>
            <a:miter lim="800000"/>
            <a:headEnd/>
            <a:tailEnd/>
          </a:ln>
          <a:effectLst/>
        </p:spPr>
      </p:pic>
      <p:pic>
        <p:nvPicPr>
          <p:cNvPr id="72709" name="Picture 5"/>
          <p:cNvPicPr>
            <a:picLocks noChangeAspect="1" noChangeArrowheads="1"/>
          </p:cNvPicPr>
          <p:nvPr/>
        </p:nvPicPr>
        <p:blipFill>
          <a:blip r:embed="rId5" cstate="print"/>
          <a:srcRect/>
          <a:stretch>
            <a:fillRect/>
          </a:stretch>
        </p:blipFill>
        <p:spPr bwMode="auto">
          <a:xfrm rot="-16200000">
            <a:off x="3752851" y="4248150"/>
            <a:ext cx="2690812" cy="220503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a:t>Submandibular Space</a:t>
            </a:r>
            <a:br>
              <a:rPr lang="en-US"/>
            </a:br>
            <a:endParaRPr lang="en-US"/>
          </a:p>
        </p:txBody>
      </p:sp>
      <p:sp>
        <p:nvSpPr>
          <p:cNvPr id="73731" name="Rectangle 3"/>
          <p:cNvSpPr>
            <a:spLocks noGrp="1" noChangeArrowheads="1"/>
          </p:cNvSpPr>
          <p:nvPr>
            <p:ph sz="quarter" idx="1"/>
          </p:nvPr>
        </p:nvSpPr>
        <p:spPr>
          <a:xfrm>
            <a:off x="250825" y="1052513"/>
            <a:ext cx="8569325" cy="5545137"/>
          </a:xfrm>
        </p:spPr>
        <p:txBody>
          <a:bodyPr/>
          <a:lstStyle/>
          <a:p>
            <a:pPr marL="990600" lvl="1" indent="-533400">
              <a:buFont typeface="Wingdings" pitchFamily="2" charset="2"/>
              <a:buAutoNum type="arabicPeriod"/>
            </a:pPr>
            <a:r>
              <a:rPr lang="en-US" sz="2400"/>
              <a:t>Boundaries:</a:t>
            </a:r>
          </a:p>
          <a:p>
            <a:pPr marL="1371600" lvl="2" indent="-457200">
              <a:buFont typeface="Wingdings" pitchFamily="2" charset="2"/>
              <a:buAutoNum type="arabicPeriod"/>
            </a:pPr>
            <a:r>
              <a:rPr lang="en-US" sz="2000"/>
              <a:t>Superior-mylohyoid muscle and inferior border of the mandible</a:t>
            </a:r>
          </a:p>
          <a:p>
            <a:pPr marL="1371600" lvl="2" indent="-457200">
              <a:buFont typeface="Wingdings" pitchFamily="2" charset="2"/>
              <a:buAutoNum type="arabicPeriod"/>
            </a:pPr>
            <a:r>
              <a:rPr lang="en-US" sz="2000"/>
              <a:t>Anteriorly-anterior belly of the digastric muscle </a:t>
            </a:r>
          </a:p>
          <a:p>
            <a:pPr marL="1371600" lvl="2" indent="-457200">
              <a:buFont typeface="Wingdings" pitchFamily="2" charset="2"/>
              <a:buAutoNum type="arabicPeriod"/>
            </a:pPr>
            <a:r>
              <a:rPr lang="en-US" sz="2000"/>
              <a:t>Posteriorly-posterior belly of the digastric muscle</a:t>
            </a:r>
          </a:p>
          <a:p>
            <a:pPr marL="1371600" lvl="2" indent="-457200">
              <a:buFont typeface="Wingdings" pitchFamily="2" charset="2"/>
              <a:buAutoNum type="arabicPeriod"/>
            </a:pPr>
            <a:r>
              <a:rPr lang="en-US" sz="2000"/>
              <a:t>Inferiorly-hyoid bone</a:t>
            </a:r>
          </a:p>
          <a:p>
            <a:pPr marL="1371600" lvl="2" indent="-457200">
              <a:buFont typeface="Wingdings" pitchFamily="2" charset="2"/>
              <a:buAutoNum type="arabicPeriod"/>
            </a:pPr>
            <a:r>
              <a:rPr lang="en-US" sz="2000"/>
              <a:t>Superficially-platysma muscle and superficial layer of the deep cervical fascia</a:t>
            </a:r>
          </a:p>
          <a:p>
            <a:pPr marL="990600" lvl="1" indent="-533400">
              <a:buFont typeface="Wingdings" pitchFamily="2" charset="2"/>
              <a:buAutoNum type="arabicPeriod"/>
            </a:pPr>
            <a:r>
              <a:rPr lang="en-US" sz="2400"/>
              <a:t>Infected mandibular 2</a:t>
            </a:r>
            <a:r>
              <a:rPr lang="en-US" sz="2400" baseline="30000"/>
              <a:t>nd</a:t>
            </a:r>
            <a:r>
              <a:rPr lang="en-US" sz="2400"/>
              <a:t> and 3</a:t>
            </a:r>
            <a:r>
              <a:rPr lang="en-US" sz="2400" baseline="30000"/>
              <a:t>rd</a:t>
            </a:r>
            <a:r>
              <a:rPr lang="en-US" sz="2400"/>
              <a:t> molars cause submandibular space involvement since root apices lay below mylohyoid muscle </a:t>
            </a:r>
          </a:p>
          <a:p>
            <a:pPr marL="609600" indent="-609600"/>
            <a:endParaRPr 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228600"/>
            <a:ext cx="7772400" cy="1295400"/>
          </a:xfrm>
        </p:spPr>
        <p:txBody>
          <a:bodyPr/>
          <a:lstStyle/>
          <a:p>
            <a:r>
              <a:rPr lang="en-US" sz="2900"/>
              <a:t>Pathways of spread of submandibular space infection from mandibular molar</a:t>
            </a:r>
          </a:p>
        </p:txBody>
      </p:sp>
      <p:sp>
        <p:nvSpPr>
          <p:cNvPr id="74755" name="Rectangle 3"/>
          <p:cNvSpPr>
            <a:spLocks noGrp="1" noChangeArrowheads="1"/>
          </p:cNvSpPr>
          <p:nvPr>
            <p:ph sz="quarter" idx="1"/>
          </p:nvPr>
        </p:nvSpPr>
        <p:spPr/>
        <p:txBody>
          <a:bodyPr/>
          <a:lstStyle/>
          <a:p>
            <a:endParaRPr lang="en-US"/>
          </a:p>
        </p:txBody>
      </p:sp>
      <p:pic>
        <p:nvPicPr>
          <p:cNvPr id="74756" name="Picture 4" descr="submdabscess1"/>
          <p:cNvPicPr>
            <a:picLocks noChangeAspect="1" noChangeArrowheads="1"/>
          </p:cNvPicPr>
          <p:nvPr/>
        </p:nvPicPr>
        <p:blipFill>
          <a:blip r:embed="rId2" cstate="print"/>
          <a:srcRect/>
          <a:stretch>
            <a:fillRect/>
          </a:stretch>
        </p:blipFill>
        <p:spPr bwMode="auto">
          <a:xfrm>
            <a:off x="533400" y="2141538"/>
            <a:ext cx="3733800" cy="3494087"/>
          </a:xfrm>
          <a:prstGeom prst="rect">
            <a:avLst/>
          </a:prstGeom>
          <a:noFill/>
        </p:spPr>
      </p:pic>
      <p:pic>
        <p:nvPicPr>
          <p:cNvPr id="74757" name="Picture 5" descr="submdabscess2"/>
          <p:cNvPicPr>
            <a:picLocks noChangeAspect="1" noChangeArrowheads="1"/>
          </p:cNvPicPr>
          <p:nvPr/>
        </p:nvPicPr>
        <p:blipFill>
          <a:blip r:embed="rId3" cstate="print"/>
          <a:srcRect/>
          <a:stretch>
            <a:fillRect/>
          </a:stretch>
        </p:blipFill>
        <p:spPr bwMode="auto">
          <a:xfrm>
            <a:off x="4800600" y="2552700"/>
            <a:ext cx="3733800" cy="25479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sz="quarter" idx="1"/>
          </p:nvPr>
        </p:nvSpPr>
        <p:spPr/>
        <p:txBody>
          <a:bodyPr/>
          <a:lstStyle/>
          <a:p>
            <a:endParaRPr lang="en-US"/>
          </a:p>
        </p:txBody>
      </p:sp>
      <p:pic>
        <p:nvPicPr>
          <p:cNvPr id="75780" name="Picture 4" descr="M19854-067-f003a"/>
          <p:cNvPicPr>
            <a:picLocks noChangeAspect="1" noChangeArrowheads="1"/>
          </p:cNvPicPr>
          <p:nvPr/>
        </p:nvPicPr>
        <p:blipFill>
          <a:blip r:embed="rId2" cstate="print"/>
          <a:srcRect/>
          <a:stretch>
            <a:fillRect/>
          </a:stretch>
        </p:blipFill>
        <p:spPr bwMode="auto">
          <a:xfrm>
            <a:off x="250825" y="188913"/>
            <a:ext cx="3962400" cy="4495800"/>
          </a:xfrm>
          <a:prstGeom prst="rect">
            <a:avLst/>
          </a:prstGeom>
          <a:noFill/>
        </p:spPr>
      </p:pic>
      <p:pic>
        <p:nvPicPr>
          <p:cNvPr id="75781" name="Picture 5" descr="M19854-067-f003b"/>
          <p:cNvPicPr>
            <a:picLocks noChangeAspect="1" noChangeArrowheads="1"/>
          </p:cNvPicPr>
          <p:nvPr/>
        </p:nvPicPr>
        <p:blipFill>
          <a:blip r:embed="rId3" cstate="print"/>
          <a:srcRect/>
          <a:stretch>
            <a:fillRect/>
          </a:stretch>
        </p:blipFill>
        <p:spPr bwMode="auto">
          <a:xfrm>
            <a:off x="4716463" y="2362200"/>
            <a:ext cx="4178300" cy="4495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en-US"/>
              <a:t>Sublingual Space</a:t>
            </a:r>
            <a:br>
              <a:rPr lang="en-US"/>
            </a:br>
            <a:endParaRPr lang="en-US"/>
          </a:p>
        </p:txBody>
      </p:sp>
      <p:sp>
        <p:nvSpPr>
          <p:cNvPr id="76803" name="Rectangle 3"/>
          <p:cNvSpPr>
            <a:spLocks noGrp="1" noChangeArrowheads="1"/>
          </p:cNvSpPr>
          <p:nvPr>
            <p:ph sz="quarter" idx="1"/>
          </p:nvPr>
        </p:nvSpPr>
        <p:spPr>
          <a:xfrm>
            <a:off x="250825" y="1052513"/>
            <a:ext cx="8713788" cy="5545137"/>
          </a:xfrm>
        </p:spPr>
        <p:txBody>
          <a:bodyPr/>
          <a:lstStyle/>
          <a:p>
            <a:pPr marL="990600" lvl="1" indent="-533400">
              <a:buFont typeface="Wingdings" pitchFamily="2" charset="2"/>
              <a:buAutoNum type="arabicPeriod"/>
            </a:pPr>
            <a:r>
              <a:rPr lang="en-US"/>
              <a:t>Submandibular and sublingual spaces surgically distinct, but should be considered as surgical unit due to proximity and frequent dual involvement in odontogenic infections. </a:t>
            </a:r>
          </a:p>
          <a:p>
            <a:pPr marL="990600" lvl="1" indent="-533400">
              <a:buFont typeface="Wingdings" pitchFamily="2" charset="2"/>
              <a:buAutoNum type="arabicPeriod"/>
            </a:pPr>
            <a:r>
              <a:rPr lang="en-US"/>
              <a:t>Boundaries:</a:t>
            </a:r>
          </a:p>
          <a:p>
            <a:pPr marL="1371600" lvl="2" indent="-457200">
              <a:buFont typeface="Wingdings" pitchFamily="2" charset="2"/>
              <a:buAutoNum type="arabicPeriod"/>
            </a:pPr>
            <a:r>
              <a:rPr lang="en-US"/>
              <a:t>Superior-oral mucosa</a:t>
            </a:r>
          </a:p>
          <a:p>
            <a:pPr marL="1371600" lvl="2" indent="-457200">
              <a:buFont typeface="Wingdings" pitchFamily="2" charset="2"/>
              <a:buAutoNum type="arabicPeriod"/>
            </a:pPr>
            <a:r>
              <a:rPr lang="en-US"/>
              <a:t>Inferior-mylohyoid muscle</a:t>
            </a:r>
          </a:p>
          <a:p>
            <a:pPr marL="990600" lvl="1" indent="-533400">
              <a:buFont typeface="Wingdings" pitchFamily="2" charset="2"/>
              <a:buAutoNum type="arabicPeriod"/>
            </a:pPr>
            <a:r>
              <a:rPr lang="en-US"/>
              <a:t>Infected premolar and 1</a:t>
            </a:r>
            <a:r>
              <a:rPr lang="en-US" baseline="30000"/>
              <a:t>st </a:t>
            </a:r>
            <a:r>
              <a:rPr lang="en-US"/>
              <a:t>molar teeth frequently drain into this space due to their root apices existing superior to the mylohyoid muscle </a:t>
            </a:r>
          </a:p>
          <a:p>
            <a:pPr marL="609600" indent="-609600"/>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US"/>
          </a:p>
        </p:txBody>
      </p:sp>
      <p:sp>
        <p:nvSpPr>
          <p:cNvPr id="77827" name="Rectangle 3"/>
          <p:cNvSpPr>
            <a:spLocks noGrp="1" noChangeArrowheads="1"/>
          </p:cNvSpPr>
          <p:nvPr>
            <p:ph sz="quarter" idx="1"/>
          </p:nvPr>
        </p:nvSpPr>
        <p:spPr/>
        <p:txBody>
          <a:bodyPr/>
          <a:lstStyle/>
          <a:p>
            <a:endParaRPr lang="en-US"/>
          </a:p>
        </p:txBody>
      </p:sp>
      <p:pic>
        <p:nvPicPr>
          <p:cNvPr id="77828" name="Picture 4" descr="M19854-067-f004"/>
          <p:cNvPicPr>
            <a:picLocks noChangeAspect="1" noChangeArrowheads="1"/>
          </p:cNvPicPr>
          <p:nvPr/>
        </p:nvPicPr>
        <p:blipFill>
          <a:blip r:embed="rId2" cstate="print"/>
          <a:srcRect/>
          <a:stretch>
            <a:fillRect/>
          </a:stretch>
        </p:blipFill>
        <p:spPr bwMode="auto">
          <a:xfrm>
            <a:off x="457200" y="1600200"/>
            <a:ext cx="8153400" cy="4572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r>
              <a:rPr lang="en-US"/>
              <a:t>Masseteric Space</a:t>
            </a:r>
            <a:br>
              <a:rPr lang="en-US"/>
            </a:br>
            <a:endParaRPr lang="en-US"/>
          </a:p>
        </p:txBody>
      </p:sp>
      <p:sp>
        <p:nvSpPr>
          <p:cNvPr id="79875" name="Rectangle 3"/>
          <p:cNvSpPr>
            <a:spLocks noGrp="1" noChangeArrowheads="1"/>
          </p:cNvSpPr>
          <p:nvPr>
            <p:ph sz="quarter" idx="1"/>
          </p:nvPr>
        </p:nvSpPr>
        <p:spPr>
          <a:xfrm>
            <a:off x="250825" y="1385888"/>
            <a:ext cx="8569325" cy="5472112"/>
          </a:xfrm>
        </p:spPr>
        <p:txBody>
          <a:bodyPr/>
          <a:lstStyle/>
          <a:p>
            <a:pPr marL="990600" lvl="1" indent="-533400">
              <a:buFont typeface="Wingdings" pitchFamily="2" charset="2"/>
              <a:buAutoNum type="arabicPeriod"/>
            </a:pPr>
            <a:r>
              <a:rPr lang="en-US"/>
              <a:t>Located between lateral aspect of the mandible and the masseter muscle </a:t>
            </a:r>
          </a:p>
          <a:p>
            <a:pPr marL="990600" lvl="1" indent="-533400">
              <a:buFont typeface="Wingdings" pitchFamily="2" charset="2"/>
              <a:buAutoNum type="arabicPeriod"/>
            </a:pPr>
            <a:r>
              <a:rPr lang="en-US"/>
              <a:t>Involvement of this space generally occurs from buccal space primary involvement </a:t>
            </a:r>
          </a:p>
          <a:p>
            <a:pPr marL="990600" lvl="1" indent="-533400">
              <a:buFont typeface="Wingdings" pitchFamily="2" charset="2"/>
              <a:buAutoNum type="arabicPeriod"/>
            </a:pPr>
            <a:r>
              <a:rPr lang="en-US"/>
              <a:t>Signs of involvement of the masseteric space include trismus and posterior-inferior face swelling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en-US" dirty="0"/>
              <a:t>Table of Content </a:t>
            </a:r>
          </a:p>
        </p:txBody>
      </p:sp>
      <p:sp>
        <p:nvSpPr>
          <p:cNvPr id="4" name="Content Placeholder 3"/>
          <p:cNvSpPr>
            <a:spLocks noGrp="1"/>
          </p:cNvSpPr>
          <p:nvPr>
            <p:ph sz="quarter" idx="1"/>
          </p:nvPr>
        </p:nvSpPr>
        <p:spPr/>
        <p:txBody>
          <a:bodyPr>
            <a:normAutofit/>
          </a:bodyPr>
          <a:lstStyle/>
          <a:p>
            <a:r>
              <a:rPr lang="en-US" dirty="0" smtClean="0"/>
              <a:t>CELLULITIS (PHLEGMON)</a:t>
            </a:r>
          </a:p>
          <a:p>
            <a:r>
              <a:rPr lang="en-US" dirty="0" smtClean="0"/>
              <a:t>INFECTIONS SPREAD VIA TISSUE SPACE</a:t>
            </a:r>
          </a:p>
          <a:p>
            <a:r>
              <a:rPr lang="en-US" dirty="0" smtClean="0"/>
              <a:t>PRINCIPLES IN TREATMENT OF ORAL INFECTIONS </a:t>
            </a:r>
          </a:p>
          <a:p>
            <a:r>
              <a:rPr lang="en-US" dirty="0" smtClean="0"/>
              <a:t>LUDWIGS ANGINA </a:t>
            </a:r>
          </a:p>
          <a:p>
            <a:r>
              <a:rPr lang="en-US" dirty="0" smtClean="0"/>
              <a:t>MAXILLARY SINUSITIS</a:t>
            </a:r>
          </a:p>
        </p:txBody>
      </p:sp>
      <p:sp>
        <p:nvSpPr>
          <p:cNvPr id="3" name="Slide Number Placeholder 2"/>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4</a:t>
            </a:fld>
            <a:endParaRPr lang="en-US"/>
          </a:p>
        </p:txBody>
      </p:sp>
    </p:spTree>
    <p:extLst>
      <p:ext uri="{BB962C8B-B14F-4D97-AF65-F5344CB8AC3E}">
        <p14:creationId xmlns:p14="http://schemas.microsoft.com/office/powerpoint/2010/main" xmlns="" val="2259760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80988"/>
            <a:ext cx="8229600" cy="949325"/>
          </a:xfrm>
        </p:spPr>
        <p:txBody>
          <a:bodyPr>
            <a:normAutofit fontScale="90000"/>
          </a:bodyPr>
          <a:lstStyle/>
          <a:p>
            <a:r>
              <a:rPr lang="en-US" sz="3400"/>
              <a:t>Pathway of spread from masseteric space infection</a:t>
            </a:r>
          </a:p>
        </p:txBody>
      </p:sp>
      <p:sp>
        <p:nvSpPr>
          <p:cNvPr id="80899" name="Rectangle 3"/>
          <p:cNvSpPr>
            <a:spLocks noGrp="1" noChangeArrowheads="1"/>
          </p:cNvSpPr>
          <p:nvPr>
            <p:ph sz="quarter" idx="1"/>
          </p:nvPr>
        </p:nvSpPr>
        <p:spPr/>
        <p:txBody>
          <a:bodyPr/>
          <a:lstStyle/>
          <a:p>
            <a:endParaRPr lang="en-US"/>
          </a:p>
        </p:txBody>
      </p:sp>
      <p:pic>
        <p:nvPicPr>
          <p:cNvPr id="80900" name="Picture 4" descr="massetspace1"/>
          <p:cNvPicPr>
            <a:picLocks noChangeAspect="1" noChangeArrowheads="1"/>
          </p:cNvPicPr>
          <p:nvPr/>
        </p:nvPicPr>
        <p:blipFill>
          <a:blip r:embed="rId2" cstate="print"/>
          <a:srcRect/>
          <a:stretch>
            <a:fillRect/>
          </a:stretch>
        </p:blipFill>
        <p:spPr bwMode="auto">
          <a:xfrm>
            <a:off x="762000" y="2662238"/>
            <a:ext cx="3581400" cy="3187700"/>
          </a:xfrm>
          <a:prstGeom prst="rect">
            <a:avLst/>
          </a:prstGeom>
          <a:noFill/>
        </p:spPr>
      </p:pic>
      <p:pic>
        <p:nvPicPr>
          <p:cNvPr id="80901" name="Picture 5" descr="massetspace2"/>
          <p:cNvPicPr>
            <a:picLocks noChangeAspect="1" noChangeArrowheads="1"/>
          </p:cNvPicPr>
          <p:nvPr/>
        </p:nvPicPr>
        <p:blipFill>
          <a:blip r:embed="rId3" cstate="print"/>
          <a:srcRect/>
          <a:stretch>
            <a:fillRect/>
          </a:stretch>
        </p:blipFill>
        <p:spPr bwMode="auto">
          <a:xfrm>
            <a:off x="5357813" y="2057400"/>
            <a:ext cx="2824162" cy="4191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a:p>
        </p:txBody>
      </p:sp>
      <p:sp>
        <p:nvSpPr>
          <p:cNvPr id="81923" name="Rectangle 3"/>
          <p:cNvSpPr>
            <a:spLocks noGrp="1" noChangeArrowheads="1"/>
          </p:cNvSpPr>
          <p:nvPr>
            <p:ph sz="quarter" idx="1"/>
          </p:nvPr>
        </p:nvSpPr>
        <p:spPr/>
        <p:txBody>
          <a:bodyPr/>
          <a:lstStyle/>
          <a:p>
            <a:endParaRPr lang="en-US"/>
          </a:p>
        </p:txBody>
      </p:sp>
      <p:pic>
        <p:nvPicPr>
          <p:cNvPr id="81924" name="Picture 4"/>
          <p:cNvPicPr>
            <a:picLocks noChangeAspect="1" noChangeArrowheads="1"/>
          </p:cNvPicPr>
          <p:nvPr/>
        </p:nvPicPr>
        <p:blipFill>
          <a:blip r:embed="rId2" cstate="print"/>
          <a:srcRect/>
          <a:stretch>
            <a:fillRect/>
          </a:stretch>
        </p:blipFill>
        <p:spPr bwMode="auto">
          <a:xfrm>
            <a:off x="0" y="0"/>
            <a:ext cx="4113213" cy="3338513"/>
          </a:xfrm>
          <a:prstGeom prst="rect">
            <a:avLst/>
          </a:prstGeom>
          <a:noFill/>
          <a:ln w="9525">
            <a:noFill/>
            <a:miter lim="800000"/>
            <a:headEnd/>
            <a:tailEnd/>
          </a:ln>
          <a:effectLst/>
        </p:spPr>
      </p:pic>
      <p:pic>
        <p:nvPicPr>
          <p:cNvPr id="81925" name="Picture 5"/>
          <p:cNvPicPr>
            <a:picLocks noChangeAspect="1" noChangeArrowheads="1"/>
          </p:cNvPicPr>
          <p:nvPr/>
        </p:nvPicPr>
        <p:blipFill>
          <a:blip r:embed="rId3" cstate="print"/>
          <a:srcRect/>
          <a:stretch>
            <a:fillRect/>
          </a:stretch>
        </p:blipFill>
        <p:spPr bwMode="auto">
          <a:xfrm>
            <a:off x="4284663" y="260350"/>
            <a:ext cx="4321175" cy="3536950"/>
          </a:xfrm>
          <a:prstGeom prst="rect">
            <a:avLst/>
          </a:prstGeom>
          <a:noFill/>
          <a:ln w="9525">
            <a:noFill/>
            <a:miter lim="800000"/>
            <a:headEnd/>
            <a:tailEnd/>
          </a:ln>
          <a:effectLst/>
        </p:spPr>
      </p:pic>
      <p:pic>
        <p:nvPicPr>
          <p:cNvPr id="81926" name="Picture 6"/>
          <p:cNvPicPr>
            <a:picLocks noChangeAspect="1" noChangeArrowheads="1"/>
          </p:cNvPicPr>
          <p:nvPr/>
        </p:nvPicPr>
        <p:blipFill>
          <a:blip r:embed="rId4" cstate="print"/>
          <a:srcRect/>
          <a:stretch>
            <a:fillRect/>
          </a:stretch>
        </p:blipFill>
        <p:spPr bwMode="auto">
          <a:xfrm rot="-16200000">
            <a:off x="350838" y="3328988"/>
            <a:ext cx="3122612" cy="3465512"/>
          </a:xfrm>
          <a:prstGeom prst="rect">
            <a:avLst/>
          </a:prstGeom>
          <a:noFill/>
          <a:ln w="9525">
            <a:noFill/>
            <a:miter lim="800000"/>
            <a:headEnd/>
            <a:tailEnd/>
          </a:ln>
          <a:effectLst/>
        </p:spPr>
      </p:pic>
      <p:pic>
        <p:nvPicPr>
          <p:cNvPr id="81927" name="Picture 7"/>
          <p:cNvPicPr>
            <a:picLocks noChangeAspect="1" noChangeArrowheads="1"/>
          </p:cNvPicPr>
          <p:nvPr/>
        </p:nvPicPr>
        <p:blipFill>
          <a:blip r:embed="rId5" cstate="print"/>
          <a:srcRect/>
          <a:stretch>
            <a:fillRect/>
          </a:stretch>
        </p:blipFill>
        <p:spPr bwMode="auto">
          <a:xfrm rot="-37800000">
            <a:off x="5091113" y="3270250"/>
            <a:ext cx="2705100" cy="40322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z="3800"/>
              <a:t>Principles in Treatment of Oral Infections</a:t>
            </a:r>
          </a:p>
        </p:txBody>
      </p:sp>
      <p:sp>
        <p:nvSpPr>
          <p:cNvPr id="87043" name="Rectangle 3"/>
          <p:cNvSpPr>
            <a:spLocks noGrp="1" noChangeArrowheads="1"/>
          </p:cNvSpPr>
          <p:nvPr>
            <p:ph sz="quarter" idx="1"/>
          </p:nvPr>
        </p:nvSpPr>
        <p:spPr>
          <a:xfrm>
            <a:off x="457200" y="1852613"/>
            <a:ext cx="8229600" cy="4278312"/>
          </a:xfrm>
        </p:spPr>
        <p:txBody>
          <a:bodyPr/>
          <a:lstStyle/>
          <a:p>
            <a:pPr marL="609600" indent="-609600">
              <a:buFontTx/>
              <a:buAutoNum type="arabicPeriod"/>
            </a:pPr>
            <a:r>
              <a:rPr lang="en-US"/>
              <a:t>Remove the cause.</a:t>
            </a:r>
          </a:p>
          <a:p>
            <a:pPr marL="609600" indent="-609600">
              <a:buFontTx/>
              <a:buAutoNum type="arabicPeriod"/>
            </a:pPr>
            <a:endParaRPr lang="en-US" sz="800"/>
          </a:p>
          <a:p>
            <a:pPr marL="609600" indent="-609600">
              <a:buFontTx/>
              <a:buAutoNum type="arabicPeriod"/>
            </a:pPr>
            <a:r>
              <a:rPr lang="en-US"/>
              <a:t>Establish drainage.</a:t>
            </a:r>
          </a:p>
          <a:p>
            <a:pPr marL="609600" indent="-609600">
              <a:buFontTx/>
              <a:buAutoNum type="arabicPeriod"/>
            </a:pPr>
            <a:endParaRPr lang="en-US" sz="800"/>
          </a:p>
          <a:p>
            <a:pPr marL="609600" indent="-609600">
              <a:buFontTx/>
              <a:buAutoNum type="arabicPeriod"/>
            </a:pPr>
            <a:r>
              <a:rPr lang="en-US"/>
              <a:t>Institute antibiotic therapy.</a:t>
            </a:r>
          </a:p>
          <a:p>
            <a:pPr marL="609600" indent="-609600">
              <a:buFontTx/>
              <a:buAutoNum type="arabicPeriod"/>
            </a:pPr>
            <a:endParaRPr lang="en-US" sz="800"/>
          </a:p>
          <a:p>
            <a:pPr marL="609600" indent="-609600">
              <a:buFontTx/>
              <a:buAutoNum type="arabicPeriod"/>
            </a:pPr>
            <a:r>
              <a:rPr lang="en-US"/>
              <a:t>Supportive care, including proper rest and nutrition.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228600"/>
            <a:ext cx="7772400" cy="1066800"/>
          </a:xfrm>
        </p:spPr>
        <p:txBody>
          <a:bodyPr>
            <a:normAutofit fontScale="90000"/>
          </a:bodyPr>
          <a:lstStyle/>
          <a:p>
            <a:r>
              <a:rPr lang="en-US" sz="3400"/>
              <a:t>Potential Pathways of Spread of Oral Infections</a:t>
            </a:r>
          </a:p>
        </p:txBody>
      </p:sp>
      <p:sp>
        <p:nvSpPr>
          <p:cNvPr id="88067" name="Rectangle 3"/>
          <p:cNvSpPr>
            <a:spLocks noGrp="1" noChangeArrowheads="1"/>
          </p:cNvSpPr>
          <p:nvPr>
            <p:ph sz="quarter" idx="1"/>
          </p:nvPr>
        </p:nvSpPr>
        <p:spPr>
          <a:xfrm>
            <a:off x="685800" y="1524000"/>
            <a:ext cx="7772400" cy="5105400"/>
          </a:xfrm>
        </p:spPr>
        <p:txBody>
          <a:bodyPr/>
          <a:lstStyle/>
          <a:p>
            <a:endParaRPr lang="en-US"/>
          </a:p>
        </p:txBody>
      </p:sp>
      <p:pic>
        <p:nvPicPr>
          <p:cNvPr id="88068" name="Picture 4" descr="infectprogress"/>
          <p:cNvPicPr>
            <a:picLocks noChangeAspect="1" noChangeArrowheads="1"/>
          </p:cNvPicPr>
          <p:nvPr/>
        </p:nvPicPr>
        <p:blipFill>
          <a:blip r:embed="rId2" cstate="print"/>
          <a:srcRect/>
          <a:stretch>
            <a:fillRect/>
          </a:stretch>
        </p:blipFill>
        <p:spPr bwMode="auto">
          <a:xfrm>
            <a:off x="838200" y="4724400"/>
            <a:ext cx="7467600" cy="1644650"/>
          </a:xfrm>
          <a:prstGeom prst="rect">
            <a:avLst/>
          </a:prstGeom>
          <a:noFill/>
        </p:spPr>
      </p:pic>
      <p:pic>
        <p:nvPicPr>
          <p:cNvPr id="88069" name="Picture 5" descr="odontinfect"/>
          <p:cNvPicPr>
            <a:picLocks noChangeAspect="1" noChangeArrowheads="1"/>
          </p:cNvPicPr>
          <p:nvPr/>
        </p:nvPicPr>
        <p:blipFill>
          <a:blip r:embed="rId3" cstate="print"/>
          <a:srcRect/>
          <a:stretch>
            <a:fillRect/>
          </a:stretch>
        </p:blipFill>
        <p:spPr bwMode="auto">
          <a:xfrm>
            <a:off x="2552700" y="1524000"/>
            <a:ext cx="4038600" cy="312261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Ludwig’s Angina</a:t>
            </a:r>
          </a:p>
        </p:txBody>
      </p:sp>
      <p:pic>
        <p:nvPicPr>
          <p:cNvPr id="98307" name="Picture 3" descr="Figure 4"/>
          <p:cNvPicPr>
            <a:picLocks noGrp="1" noChangeAspect="1" noChangeArrowheads="1"/>
          </p:cNvPicPr>
          <p:nvPr>
            <p:ph sz="quarter" idx="1"/>
          </p:nvPr>
        </p:nvPicPr>
        <p:blipFill>
          <a:blip r:embed="rId2" cstate="print"/>
          <a:srcRect/>
          <a:stretch>
            <a:fillRect/>
          </a:stretch>
        </p:blipFill>
        <p:spPr>
          <a:xfrm>
            <a:off x="0" y="1773238"/>
            <a:ext cx="4500563" cy="4679950"/>
          </a:xfrm>
          <a:noFill/>
          <a:ln/>
        </p:spPr>
      </p:pic>
      <p:pic>
        <p:nvPicPr>
          <p:cNvPr id="98308" name="Picture 4" descr="Figure 5"/>
          <p:cNvPicPr>
            <a:picLocks noChangeAspect="1" noChangeArrowheads="1"/>
          </p:cNvPicPr>
          <p:nvPr/>
        </p:nvPicPr>
        <p:blipFill>
          <a:blip r:embed="rId3" cstate="print"/>
          <a:srcRect/>
          <a:stretch>
            <a:fillRect/>
          </a:stretch>
        </p:blipFill>
        <p:spPr bwMode="auto">
          <a:xfrm>
            <a:off x="4427538" y="1773238"/>
            <a:ext cx="4716462" cy="467836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228600"/>
            <a:ext cx="7772400" cy="1371600"/>
          </a:xfrm>
        </p:spPr>
        <p:txBody>
          <a:bodyPr>
            <a:normAutofit fontScale="90000"/>
          </a:bodyPr>
          <a:lstStyle/>
          <a:p>
            <a:r>
              <a:rPr lang="en-US" sz="2900"/>
              <a:t>Ludwig’s angina with bilateral involvement of sublingual and submandibular spaces</a:t>
            </a:r>
          </a:p>
        </p:txBody>
      </p:sp>
      <p:sp>
        <p:nvSpPr>
          <p:cNvPr id="99331" name="Rectangle 3"/>
          <p:cNvSpPr>
            <a:spLocks noGrp="1" noChangeArrowheads="1"/>
          </p:cNvSpPr>
          <p:nvPr>
            <p:ph sz="quarter" idx="1"/>
          </p:nvPr>
        </p:nvSpPr>
        <p:spPr/>
        <p:txBody>
          <a:bodyPr/>
          <a:lstStyle/>
          <a:p>
            <a:endParaRPr lang="en-US"/>
          </a:p>
        </p:txBody>
      </p:sp>
      <p:pic>
        <p:nvPicPr>
          <p:cNvPr id="99332" name="Picture 4" descr="ludwigsang1"/>
          <p:cNvPicPr>
            <a:picLocks noChangeAspect="1" noChangeArrowheads="1"/>
          </p:cNvPicPr>
          <p:nvPr/>
        </p:nvPicPr>
        <p:blipFill>
          <a:blip r:embed="rId2" cstate="print"/>
          <a:srcRect/>
          <a:stretch>
            <a:fillRect/>
          </a:stretch>
        </p:blipFill>
        <p:spPr bwMode="auto">
          <a:xfrm>
            <a:off x="533400" y="2928938"/>
            <a:ext cx="3733800" cy="2398712"/>
          </a:xfrm>
          <a:prstGeom prst="rect">
            <a:avLst/>
          </a:prstGeom>
          <a:noFill/>
        </p:spPr>
      </p:pic>
      <p:pic>
        <p:nvPicPr>
          <p:cNvPr id="99333" name="Picture 5" descr="ludwigsang2"/>
          <p:cNvPicPr>
            <a:picLocks noChangeAspect="1" noChangeArrowheads="1"/>
          </p:cNvPicPr>
          <p:nvPr/>
        </p:nvPicPr>
        <p:blipFill>
          <a:blip r:embed="rId3" cstate="print"/>
          <a:srcRect/>
          <a:stretch>
            <a:fillRect/>
          </a:stretch>
        </p:blipFill>
        <p:spPr bwMode="auto">
          <a:xfrm>
            <a:off x="4941888" y="2209800"/>
            <a:ext cx="3268662" cy="3657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15913"/>
            <a:ext cx="7772400" cy="1462088"/>
          </a:xfrm>
        </p:spPr>
        <p:txBody>
          <a:bodyPr/>
          <a:lstStyle/>
          <a:p>
            <a:r>
              <a:rPr lang="en-US" dirty="0" err="1" smtClean="0"/>
              <a:t>DEFINiTION</a:t>
            </a:r>
            <a:endParaRPr lang="en-US" dirty="0"/>
          </a:p>
        </p:txBody>
      </p:sp>
      <p:sp>
        <p:nvSpPr>
          <p:cNvPr id="100355" name="Rectangle 3"/>
          <p:cNvSpPr>
            <a:spLocks noGrp="1" noChangeArrowheads="1"/>
          </p:cNvSpPr>
          <p:nvPr>
            <p:ph sz="quarter" idx="1"/>
          </p:nvPr>
        </p:nvSpPr>
        <p:spPr>
          <a:xfrm>
            <a:off x="395536" y="1268760"/>
            <a:ext cx="8569077" cy="4752628"/>
          </a:xfrm>
        </p:spPr>
        <p:txBody>
          <a:bodyPr>
            <a:normAutofit fontScale="92500" lnSpcReduction="10000"/>
          </a:bodyPr>
          <a:lstStyle/>
          <a:p>
            <a:pPr>
              <a:lnSpc>
                <a:spcPct val="90000"/>
              </a:lnSpc>
            </a:pPr>
            <a:r>
              <a:rPr lang="en-US" sz="2800" dirty="0">
                <a:latin typeface="Times New Roman" pitchFamily="18" charset="0"/>
              </a:rPr>
              <a:t>Ludwig's angina, </a:t>
            </a:r>
            <a:r>
              <a:rPr lang="en-US" sz="2800" dirty="0" smtClean="0">
                <a:latin typeface="Times New Roman" pitchFamily="18" charset="0"/>
              </a:rPr>
              <a:t>, </a:t>
            </a:r>
            <a:r>
              <a:rPr lang="en-US" sz="2800" dirty="0">
                <a:latin typeface="Times New Roman" pitchFamily="18" charset="0"/>
              </a:rPr>
              <a:t>is a serious, potentially life-threatening </a:t>
            </a:r>
            <a:r>
              <a:rPr lang="en-US" sz="2800" dirty="0" err="1">
                <a:latin typeface="Times New Roman" pitchFamily="18" charset="0"/>
                <a:hlinkClick r:id="rId2" tooltip="Cellulitis"/>
              </a:rPr>
              <a:t>cellulitis</a:t>
            </a:r>
            <a:r>
              <a:rPr lang="en-US" sz="2800" dirty="0">
                <a:latin typeface="Times New Roman" pitchFamily="18" charset="0"/>
                <a:hlinkClick r:id="" action="ppaction://noaction"/>
              </a:rPr>
              <a:t>[1]</a:t>
            </a:r>
            <a:r>
              <a:rPr lang="en-US" sz="2800" dirty="0">
                <a:latin typeface="Times New Roman" pitchFamily="18" charset="0"/>
              </a:rPr>
              <a:t>, or connective tissue infection, of the floor of the mouth, usually occurring in adults with concomitant dental infections</a:t>
            </a:r>
            <a:r>
              <a:rPr lang="en-US" sz="2800" dirty="0" smtClean="0">
                <a:latin typeface="Times New Roman" pitchFamily="18" charset="0"/>
              </a:rPr>
              <a:t>.</a:t>
            </a:r>
          </a:p>
          <a:p>
            <a:pPr>
              <a:lnSpc>
                <a:spcPct val="90000"/>
              </a:lnSpc>
            </a:pPr>
            <a:r>
              <a:rPr lang="en-US" sz="2800" dirty="0" smtClean="0">
                <a:latin typeface="Times New Roman" pitchFamily="18" charset="0"/>
              </a:rPr>
              <a:t> </a:t>
            </a:r>
            <a:r>
              <a:rPr lang="en-US" sz="2800" dirty="0">
                <a:latin typeface="Times New Roman" pitchFamily="18" charset="0"/>
              </a:rPr>
              <a:t>It is named after the German physician, </a:t>
            </a:r>
            <a:r>
              <a:rPr lang="en-US" sz="2800" dirty="0">
                <a:latin typeface="Times New Roman" pitchFamily="18" charset="0"/>
                <a:hlinkClick r:id="rId3" tooltip="Wilhelm Friedrich von Ludwig"/>
              </a:rPr>
              <a:t>Wilhelm Friedrich von Ludwig</a:t>
            </a:r>
            <a:r>
              <a:rPr lang="en-US" sz="2800" dirty="0">
                <a:latin typeface="Times New Roman" pitchFamily="18" charset="0"/>
              </a:rPr>
              <a:t> who first described this condition in 1836.</a:t>
            </a:r>
            <a:r>
              <a:rPr lang="en-US" sz="2800" dirty="0">
                <a:latin typeface="Times New Roman" pitchFamily="18" charset="0"/>
                <a:hlinkClick r:id="" action="ppaction://noaction"/>
              </a:rPr>
              <a:t>[2][3]</a:t>
            </a:r>
            <a:r>
              <a:rPr lang="en-US" sz="2800" dirty="0">
                <a:latin typeface="Times New Roman" pitchFamily="18" charset="0"/>
              </a:rPr>
              <a:t> Other names include "angina </a:t>
            </a:r>
            <a:r>
              <a:rPr lang="en-US" sz="2800" dirty="0" err="1">
                <a:latin typeface="Times New Roman" pitchFamily="18" charset="0"/>
              </a:rPr>
              <a:t>Maligna</a:t>
            </a:r>
            <a:r>
              <a:rPr lang="en-US" sz="2800" dirty="0">
                <a:latin typeface="Times New Roman" pitchFamily="18" charset="0"/>
              </a:rPr>
              <a:t>" and "</a:t>
            </a:r>
            <a:r>
              <a:rPr lang="en-US" sz="2800" dirty="0" err="1">
                <a:latin typeface="Times New Roman" pitchFamily="18" charset="0"/>
              </a:rPr>
              <a:t>Morbus</a:t>
            </a:r>
            <a:r>
              <a:rPr lang="en-US" sz="2800" dirty="0">
                <a:latin typeface="Times New Roman" pitchFamily="18" charset="0"/>
              </a:rPr>
              <a:t> </a:t>
            </a:r>
            <a:r>
              <a:rPr lang="en-US" sz="2800" dirty="0" err="1">
                <a:latin typeface="Times New Roman" pitchFamily="18" charset="0"/>
              </a:rPr>
              <a:t>Strangularis</a:t>
            </a:r>
            <a:r>
              <a:rPr lang="en-US" sz="2800" dirty="0">
                <a:latin typeface="Times New Roman" pitchFamily="18" charset="0"/>
              </a:rPr>
              <a:t>".</a:t>
            </a:r>
          </a:p>
          <a:p>
            <a:pPr>
              <a:lnSpc>
                <a:spcPct val="90000"/>
              </a:lnSpc>
            </a:pPr>
            <a:r>
              <a:rPr lang="en-US" sz="2800" dirty="0">
                <a:latin typeface="Times New Roman" pitchFamily="18" charset="0"/>
              </a:rPr>
              <a:t>Ludwig's angina should not be confused with </a:t>
            </a:r>
            <a:r>
              <a:rPr lang="en-US" sz="2800" i="1" dirty="0">
                <a:latin typeface="Times New Roman" pitchFamily="18" charset="0"/>
                <a:hlinkClick r:id="rId4" tooltip="Angina pectoris"/>
              </a:rPr>
              <a:t>angina pectoris</a:t>
            </a:r>
            <a:r>
              <a:rPr lang="en-US" sz="2800" dirty="0">
                <a:latin typeface="Times New Roman" pitchFamily="18" charset="0"/>
              </a:rPr>
              <a:t>, which is also otherwise commonly known as "</a:t>
            </a:r>
            <a:r>
              <a:rPr lang="en-US" sz="2800" i="1" dirty="0">
                <a:latin typeface="Times New Roman" pitchFamily="18" charset="0"/>
              </a:rPr>
              <a:t>angina</a:t>
            </a:r>
            <a:r>
              <a:rPr lang="en-US" sz="2800" dirty="0">
                <a:latin typeface="Times New Roman" pitchFamily="18" charset="0"/>
              </a:rPr>
              <a:t>". </a:t>
            </a:r>
            <a:endParaRPr lang="en-US" sz="2800" dirty="0" smtClean="0">
              <a:latin typeface="Times New Roman" pitchFamily="18" charset="0"/>
            </a:endParaRPr>
          </a:p>
          <a:p>
            <a:pPr>
              <a:lnSpc>
                <a:spcPct val="90000"/>
              </a:lnSpc>
            </a:pPr>
            <a:r>
              <a:rPr lang="en-US" sz="2800" dirty="0" smtClean="0">
                <a:latin typeface="Times New Roman" pitchFamily="18" charset="0"/>
              </a:rPr>
              <a:t>The </a:t>
            </a:r>
            <a:r>
              <a:rPr lang="en-US" sz="2800" dirty="0">
                <a:latin typeface="Times New Roman" pitchFamily="18" charset="0"/>
              </a:rPr>
              <a:t>word "</a:t>
            </a:r>
            <a:r>
              <a:rPr lang="en-US" sz="2800" i="1" dirty="0">
                <a:latin typeface="Times New Roman" pitchFamily="18" charset="0"/>
              </a:rPr>
              <a:t>angina</a:t>
            </a:r>
            <a:r>
              <a:rPr lang="en-US" sz="2800" dirty="0">
                <a:latin typeface="Times New Roman" pitchFamily="18" charset="0"/>
              </a:rPr>
              <a:t>" comes from the </a:t>
            </a:r>
            <a:r>
              <a:rPr lang="en-US" sz="2800" dirty="0">
                <a:latin typeface="Times New Roman" pitchFamily="18" charset="0"/>
                <a:hlinkClick r:id="rId5" tooltip="Greek language"/>
              </a:rPr>
              <a:t>Greek</a:t>
            </a:r>
            <a:r>
              <a:rPr lang="en-US" sz="2800" dirty="0">
                <a:latin typeface="Times New Roman" pitchFamily="18" charset="0"/>
              </a:rPr>
              <a:t> word </a:t>
            </a:r>
            <a:r>
              <a:rPr lang="en-US" sz="2800" i="1" dirty="0" err="1">
                <a:latin typeface="Times New Roman" pitchFamily="18" charset="0"/>
              </a:rPr>
              <a:t>ankhon</a:t>
            </a:r>
            <a:r>
              <a:rPr lang="en-US" sz="2800" dirty="0">
                <a:latin typeface="Times New Roman" pitchFamily="18" charset="0"/>
              </a:rPr>
              <a:t>, meaning "strangling</a:t>
            </a:r>
            <a:r>
              <a:rPr lang="en-US" sz="2800" dirty="0" smtClean="0">
                <a:latin typeface="Times New Roman" pitchFamily="18" charset="0"/>
              </a:rPr>
              <a:t>"</a:t>
            </a:r>
            <a:endParaRPr lang="en-US" sz="2800" dirty="0">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7772400" cy="1462088"/>
          </a:xfrm>
        </p:spPr>
        <p:txBody>
          <a:bodyPr/>
          <a:lstStyle/>
          <a:p>
            <a:r>
              <a:rPr lang="en-US"/>
              <a:t>Causes </a:t>
            </a:r>
          </a:p>
        </p:txBody>
      </p:sp>
      <p:sp>
        <p:nvSpPr>
          <p:cNvPr id="101379" name="Rectangle 3"/>
          <p:cNvSpPr>
            <a:spLocks noGrp="1" noChangeArrowheads="1"/>
          </p:cNvSpPr>
          <p:nvPr>
            <p:ph sz="quarter" idx="1"/>
          </p:nvPr>
        </p:nvSpPr>
        <p:spPr>
          <a:xfrm>
            <a:off x="228600" y="1385169"/>
            <a:ext cx="8640514" cy="5472831"/>
          </a:xfrm>
        </p:spPr>
        <p:txBody>
          <a:bodyPr>
            <a:normAutofit/>
          </a:bodyPr>
          <a:lstStyle/>
          <a:p>
            <a:pPr>
              <a:lnSpc>
                <a:spcPct val="80000"/>
              </a:lnSpc>
            </a:pPr>
            <a:r>
              <a:rPr lang="en-US" sz="2400" dirty="0"/>
              <a:t>The cause is usually an infection with </a:t>
            </a:r>
            <a:r>
              <a:rPr lang="en-US" sz="2400" dirty="0">
                <a:hlinkClick r:id="rId2" tooltip="Streptococcal"/>
              </a:rPr>
              <a:t>Streptococcal</a:t>
            </a:r>
            <a:r>
              <a:rPr lang="en-US" sz="2400" dirty="0"/>
              <a:t> bacteria, although other bacteria can cause the condition. </a:t>
            </a:r>
            <a:endParaRPr lang="en-US" sz="2400" dirty="0" smtClean="0"/>
          </a:p>
          <a:p>
            <a:pPr>
              <a:lnSpc>
                <a:spcPct val="80000"/>
              </a:lnSpc>
            </a:pPr>
            <a:endParaRPr lang="en-US" sz="2400" dirty="0"/>
          </a:p>
          <a:p>
            <a:pPr>
              <a:lnSpc>
                <a:spcPct val="80000"/>
              </a:lnSpc>
            </a:pPr>
            <a:r>
              <a:rPr lang="en-US" sz="2400" dirty="0"/>
              <a:t>The route of infection in most cases is from infected lower third </a:t>
            </a:r>
            <a:r>
              <a:rPr lang="en-US" sz="2400" dirty="0">
                <a:hlinkClick r:id="rId3" tooltip="Molar (tooth)"/>
              </a:rPr>
              <a:t>molars</a:t>
            </a:r>
            <a:r>
              <a:rPr lang="en-US" sz="2400" dirty="0"/>
              <a:t> or from </a:t>
            </a:r>
            <a:r>
              <a:rPr lang="en-US" sz="2400" dirty="0" err="1">
                <a:hlinkClick r:id="rId4" tooltip="Pericoronitis"/>
              </a:rPr>
              <a:t>pericoronitis</a:t>
            </a:r>
            <a:r>
              <a:rPr lang="en-US" sz="2400" dirty="0"/>
              <a:t>, which is an infection of the gums surrounding the partially erupted lower third molars</a:t>
            </a:r>
            <a:r>
              <a:rPr lang="en-US" sz="2400" dirty="0" smtClean="0"/>
              <a:t>.</a:t>
            </a:r>
          </a:p>
          <a:p>
            <a:pPr>
              <a:lnSpc>
                <a:spcPct val="80000"/>
              </a:lnSpc>
            </a:pPr>
            <a:r>
              <a:rPr lang="en-US" sz="2400" dirty="0" smtClean="0"/>
              <a:t> </a:t>
            </a:r>
            <a:r>
              <a:rPr lang="en-US" sz="2400" dirty="0"/>
              <a:t>Although the widespread involvement seen in Ludwig's is usually develops in </a:t>
            </a:r>
            <a:r>
              <a:rPr lang="en-US" sz="2400" dirty="0" err="1">
                <a:hlinkClick r:id="rId5" tooltip="Immunocompromised"/>
              </a:rPr>
              <a:t>immunocompromised</a:t>
            </a:r>
            <a:r>
              <a:rPr lang="en-US" sz="2400" dirty="0"/>
              <a:t> persons, it can also develop in otherwise healthy individuals. </a:t>
            </a:r>
            <a:endParaRPr lang="en-US" sz="2400" dirty="0" smtClean="0"/>
          </a:p>
          <a:p>
            <a:pPr>
              <a:lnSpc>
                <a:spcPct val="80000"/>
              </a:lnSpc>
            </a:pPr>
            <a:r>
              <a:rPr lang="en-US" sz="2400" dirty="0" smtClean="0"/>
              <a:t>Thus</a:t>
            </a:r>
            <a:r>
              <a:rPr lang="en-US" sz="2400" dirty="0"/>
              <a:t>, it is very important to obtain dental consultation for lower-third molars at the first sign of any pain, bleeding from the gums, sensitivity to heat/cold or swelling at the angle of the jaw.</a:t>
            </a:r>
          </a:p>
          <a:p>
            <a:pPr>
              <a:lnSpc>
                <a:spcPct val="80000"/>
              </a:lnSpc>
            </a:pPr>
            <a:r>
              <a:rPr lang="en-US" sz="2400" dirty="0"/>
              <a:t>Ludwig's angina is also associated with </a:t>
            </a:r>
            <a:r>
              <a:rPr lang="en-US" sz="2400" dirty="0">
                <a:hlinkClick r:id="rId6" tooltip="Body piercing"/>
              </a:rPr>
              <a:t>piercings</a:t>
            </a:r>
            <a:r>
              <a:rPr lang="en-US" sz="2400" dirty="0"/>
              <a:t> of the </a:t>
            </a:r>
            <a:r>
              <a:rPr lang="en-US" sz="2400" dirty="0">
                <a:hlinkClick r:id="rId7" tooltip="Frenulum of tongue"/>
              </a:rPr>
              <a:t>lingual </a:t>
            </a:r>
            <a:r>
              <a:rPr lang="en-US" sz="2400" dirty="0" err="1">
                <a:hlinkClick r:id="rId7" tooltip="Frenulum of tongue"/>
              </a:rPr>
              <a:t>frenulum</a:t>
            </a:r>
            <a:r>
              <a:rPr lang="en-US" sz="2400"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332656"/>
            <a:ext cx="7772400" cy="1129432"/>
          </a:xfrm>
        </p:spPr>
        <p:txBody>
          <a:bodyPr>
            <a:normAutofit/>
          </a:bodyPr>
          <a:lstStyle/>
          <a:p>
            <a:r>
              <a:rPr lang="en-US" dirty="0" smtClean="0"/>
              <a:t>     Symptoms</a:t>
            </a:r>
            <a:br>
              <a:rPr lang="en-US" dirty="0" smtClean="0"/>
            </a:br>
            <a:r>
              <a:rPr lang="en-US" dirty="0" smtClean="0"/>
              <a:t> </a:t>
            </a:r>
            <a:endParaRPr lang="en-US" dirty="0"/>
          </a:p>
        </p:txBody>
      </p:sp>
      <p:sp>
        <p:nvSpPr>
          <p:cNvPr id="102403" name="Rectangle 3"/>
          <p:cNvSpPr>
            <a:spLocks noGrp="1" noChangeArrowheads="1"/>
          </p:cNvSpPr>
          <p:nvPr>
            <p:ph sz="quarter" idx="1"/>
          </p:nvPr>
        </p:nvSpPr>
        <p:spPr>
          <a:xfrm>
            <a:off x="395536" y="1125538"/>
            <a:ext cx="8062664" cy="4970462"/>
          </a:xfrm>
        </p:spPr>
        <p:txBody>
          <a:bodyPr/>
          <a:lstStyle/>
          <a:p>
            <a:pPr>
              <a:lnSpc>
                <a:spcPct val="90000"/>
              </a:lnSpc>
            </a:pPr>
            <a:r>
              <a:rPr lang="en-US" sz="2400" dirty="0"/>
              <a:t>The symptoms include swelling, pain and raising of the tongue, swelling of the neck and the tissues of the </a:t>
            </a:r>
            <a:r>
              <a:rPr lang="en-US" sz="2400" dirty="0" err="1"/>
              <a:t>submandibular</a:t>
            </a:r>
            <a:r>
              <a:rPr lang="en-US" sz="2400" dirty="0"/>
              <a:t> and </a:t>
            </a:r>
            <a:r>
              <a:rPr lang="en-US" sz="2400" dirty="0">
                <a:hlinkClick r:id="rId2" tooltip="Sublingual space"/>
              </a:rPr>
              <a:t>sublingual spaces</a:t>
            </a:r>
            <a:r>
              <a:rPr lang="en-US" sz="2400" dirty="0"/>
              <a:t>, malaise, </a:t>
            </a:r>
            <a:r>
              <a:rPr lang="en-US" sz="2400" dirty="0">
                <a:hlinkClick r:id="rId3" tooltip="Fever"/>
              </a:rPr>
              <a:t>fever</a:t>
            </a:r>
            <a:r>
              <a:rPr lang="en-US" sz="2400" dirty="0"/>
              <a:t>, </a:t>
            </a:r>
            <a:r>
              <a:rPr lang="en-US" sz="2400" dirty="0" err="1">
                <a:hlinkClick r:id="rId4" tooltip="Dysphagia"/>
              </a:rPr>
              <a:t>dysphagia</a:t>
            </a:r>
            <a:r>
              <a:rPr lang="en-US" sz="2400" dirty="0"/>
              <a:t> (difficulty swallowing) and, in severe cases, </a:t>
            </a:r>
            <a:r>
              <a:rPr lang="en-US" sz="2400" dirty="0" err="1">
                <a:hlinkClick r:id="rId5" tooltip="Stridor"/>
              </a:rPr>
              <a:t>stridor</a:t>
            </a:r>
            <a:r>
              <a:rPr lang="en-US" sz="2400" dirty="0"/>
              <a:t> or difficulty breathing. </a:t>
            </a:r>
          </a:p>
          <a:p>
            <a:pPr>
              <a:lnSpc>
                <a:spcPct val="90000"/>
              </a:lnSpc>
            </a:pPr>
            <a:r>
              <a:rPr lang="en-US" sz="2400" dirty="0"/>
              <a:t>Swelling of the </a:t>
            </a:r>
            <a:r>
              <a:rPr lang="en-US" sz="2400" dirty="0" err="1"/>
              <a:t>submandibular</a:t>
            </a:r>
            <a:r>
              <a:rPr lang="en-US" sz="2400" dirty="0"/>
              <a:t> and/or sublingual spaces are distinctive in that they are hard and classically '</a:t>
            </a:r>
            <a:r>
              <a:rPr lang="en-US" sz="2400" dirty="0" err="1"/>
              <a:t>boardlike</a:t>
            </a:r>
            <a:r>
              <a:rPr lang="en-US" sz="2400" dirty="0" smtClean="0"/>
              <a:t>'.</a:t>
            </a:r>
          </a:p>
          <a:p>
            <a:pPr>
              <a:lnSpc>
                <a:spcPct val="90000"/>
              </a:lnSpc>
            </a:pPr>
            <a:r>
              <a:rPr lang="en-US" sz="2400" dirty="0" smtClean="0"/>
              <a:t> </a:t>
            </a:r>
            <a:r>
              <a:rPr lang="en-US" sz="2400" dirty="0"/>
              <a:t>Important signs include the patient not being able to swallow his/her own saliva and the presence of audible </a:t>
            </a:r>
            <a:r>
              <a:rPr lang="en-US" sz="2400" dirty="0" err="1"/>
              <a:t>stridor</a:t>
            </a:r>
            <a:r>
              <a:rPr lang="en-US" sz="2400" dirty="0"/>
              <a:t> as these strongly suggest that airway compromise is imminent.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315913"/>
            <a:ext cx="7772400" cy="1462088"/>
          </a:xfrm>
        </p:spPr>
        <p:txBody>
          <a:bodyPr/>
          <a:lstStyle/>
          <a:p>
            <a:r>
              <a:rPr lang="en-US"/>
              <a:t>Treatment </a:t>
            </a:r>
          </a:p>
        </p:txBody>
      </p:sp>
      <p:sp>
        <p:nvSpPr>
          <p:cNvPr id="103427" name="Rectangle 3"/>
          <p:cNvSpPr>
            <a:spLocks noGrp="1" noChangeArrowheads="1"/>
          </p:cNvSpPr>
          <p:nvPr>
            <p:ph sz="quarter" idx="1"/>
          </p:nvPr>
        </p:nvSpPr>
        <p:spPr>
          <a:xfrm>
            <a:off x="0" y="1295400"/>
            <a:ext cx="8458200" cy="4754563"/>
          </a:xfrm>
        </p:spPr>
        <p:txBody>
          <a:bodyPr>
            <a:normAutofit fontScale="92500"/>
          </a:bodyPr>
          <a:lstStyle/>
          <a:p>
            <a:pPr>
              <a:lnSpc>
                <a:spcPct val="90000"/>
              </a:lnSpc>
            </a:pPr>
            <a:r>
              <a:rPr lang="en-US" sz="2800" dirty="0">
                <a:latin typeface="Times New Roman" pitchFamily="18" charset="0"/>
              </a:rPr>
              <a:t>Treatment involves appropriate antibiotic medications, monitoring and protection of the airway in severe cases, and, where appropriate, urgent </a:t>
            </a:r>
            <a:r>
              <a:rPr lang="en-US" sz="2800" dirty="0" err="1">
                <a:latin typeface="Times New Roman" pitchFamily="18" charset="0"/>
              </a:rPr>
              <a:t>maxillo</a:t>
            </a:r>
            <a:r>
              <a:rPr lang="en-US" sz="2800" dirty="0">
                <a:latin typeface="Times New Roman" pitchFamily="18" charset="0"/>
              </a:rPr>
              <a:t>-facial </a:t>
            </a:r>
            <a:r>
              <a:rPr lang="en-US" sz="2800" dirty="0">
                <a:latin typeface="Times New Roman" pitchFamily="18" charset="0"/>
                <a:hlinkClick r:id="rId2" tooltip="Surgery"/>
              </a:rPr>
              <a:t>surgery</a:t>
            </a:r>
            <a:r>
              <a:rPr lang="en-US" sz="2800" dirty="0">
                <a:latin typeface="Times New Roman" pitchFamily="18" charset="0"/>
              </a:rPr>
              <a:t> and/or </a:t>
            </a:r>
            <a:r>
              <a:rPr lang="en-US" sz="2800" dirty="0">
                <a:latin typeface="Times New Roman" pitchFamily="18" charset="0"/>
                <a:hlinkClick r:id="rId3" tooltip="Dentistry"/>
              </a:rPr>
              <a:t>dental</a:t>
            </a:r>
            <a:r>
              <a:rPr lang="en-US" sz="2800" dirty="0">
                <a:latin typeface="Times New Roman" pitchFamily="18" charset="0"/>
              </a:rPr>
              <a:t> consultation to incise and drain the collections. </a:t>
            </a:r>
          </a:p>
          <a:p>
            <a:pPr>
              <a:lnSpc>
                <a:spcPct val="90000"/>
              </a:lnSpc>
            </a:pPr>
            <a:r>
              <a:rPr lang="en-US" sz="2800" dirty="0">
                <a:latin typeface="Times New Roman" pitchFamily="18" charset="0"/>
              </a:rPr>
              <a:t>A </a:t>
            </a:r>
            <a:r>
              <a:rPr lang="en-US" sz="2800" dirty="0" err="1">
                <a:latin typeface="Times New Roman" pitchFamily="18" charset="0"/>
              </a:rPr>
              <a:t>nasotracheal</a:t>
            </a:r>
            <a:r>
              <a:rPr lang="en-US" sz="2800" dirty="0">
                <a:latin typeface="Times New Roman" pitchFamily="18" charset="0"/>
              </a:rPr>
              <a:t> tube is sometimes warranted for ventilation if the tissues of the mouth make insertion of an oral airway difficult or impossible. </a:t>
            </a:r>
          </a:p>
          <a:p>
            <a:pPr>
              <a:lnSpc>
                <a:spcPct val="90000"/>
              </a:lnSpc>
            </a:pPr>
            <a:r>
              <a:rPr lang="en-US" sz="2800" dirty="0">
                <a:latin typeface="Times New Roman" pitchFamily="18" charset="0"/>
              </a:rPr>
              <a:t>In cases where the patency of the airway is compromised, skilled airway management is mandatory. </a:t>
            </a:r>
          </a:p>
          <a:p>
            <a:pPr>
              <a:lnSpc>
                <a:spcPct val="90000"/>
              </a:lnSpc>
            </a:pPr>
            <a:r>
              <a:rPr lang="en-US" sz="2800" dirty="0">
                <a:latin typeface="Times New Roman" pitchFamily="18" charset="0"/>
              </a:rPr>
              <a:t>This entails management of the airway according to the American Society of Anesthesiologists' "Difficult Airway Algorithm" and necessitates </a:t>
            </a:r>
            <a:r>
              <a:rPr lang="en-US" sz="2800" dirty="0" err="1">
                <a:latin typeface="Times New Roman" pitchFamily="18" charset="0"/>
              </a:rPr>
              <a:t>fiberoptic</a:t>
            </a:r>
            <a:r>
              <a:rPr lang="en-US" sz="2800" dirty="0">
                <a:latin typeface="Times New Roman" pitchFamily="18" charset="0"/>
              </a:rPr>
              <a:t> intubation.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0"/>
            <a:ext cx="7772400" cy="1828800"/>
          </a:xfrm>
        </p:spPr>
        <p:txBody>
          <a:bodyPr>
            <a:normAutofit/>
          </a:bodyPr>
          <a:lstStyle/>
          <a:p>
            <a:r>
              <a:rPr lang="en-US" sz="3600" i="1" u="sng" dirty="0" err="1">
                <a:solidFill>
                  <a:schemeClr val="tx1"/>
                </a:solidFill>
                <a:latin typeface="Arial Black" pitchFamily="34" charset="0"/>
              </a:rPr>
              <a:t>Cellulitis</a:t>
            </a:r>
            <a:r>
              <a:rPr lang="en-US" sz="3600" i="1" u="sng" dirty="0">
                <a:solidFill>
                  <a:schemeClr val="tx1"/>
                </a:solidFill>
                <a:latin typeface="Arial Black" pitchFamily="34" charset="0"/>
              </a:rPr>
              <a:t> </a:t>
            </a:r>
            <a:br>
              <a:rPr lang="en-US" sz="3600" i="1" u="sng" dirty="0">
                <a:solidFill>
                  <a:schemeClr val="tx1"/>
                </a:solidFill>
                <a:latin typeface="Arial Black" pitchFamily="34" charset="0"/>
              </a:rPr>
            </a:br>
            <a:r>
              <a:rPr lang="en-US" sz="3600" i="1" u="sng" dirty="0">
                <a:solidFill>
                  <a:schemeClr val="tx1"/>
                </a:solidFill>
                <a:latin typeface="Arial Black" pitchFamily="34" charset="0"/>
              </a:rPr>
              <a:t>(</a:t>
            </a:r>
            <a:r>
              <a:rPr lang="en-US" sz="3600" i="1" u="sng" dirty="0" err="1">
                <a:solidFill>
                  <a:schemeClr val="tx1"/>
                </a:solidFill>
                <a:latin typeface="Arial Black" pitchFamily="34" charset="0"/>
              </a:rPr>
              <a:t>Phlegmon</a:t>
            </a:r>
            <a:r>
              <a:rPr lang="en-US" sz="3600" u="sng" dirty="0">
                <a:latin typeface="Goudy Stout" pitchFamily="18" charset="0"/>
              </a:rPr>
              <a:t>)</a:t>
            </a:r>
          </a:p>
        </p:txBody>
      </p:sp>
      <p:sp>
        <p:nvSpPr>
          <p:cNvPr id="2051" name="Rectangle 3"/>
          <p:cNvSpPr>
            <a:spLocks noGrp="1" noChangeArrowheads="1"/>
          </p:cNvSpPr>
          <p:nvPr>
            <p:ph type="subTitle" idx="1"/>
          </p:nvPr>
        </p:nvSpPr>
        <p:spPr>
          <a:xfrm>
            <a:off x="323850" y="1916113"/>
            <a:ext cx="8820150" cy="4535487"/>
          </a:xfrm>
          <a:noFill/>
          <a:ln>
            <a:solidFill>
              <a:schemeClr val="tx1"/>
            </a:solidFill>
          </a:ln>
        </p:spPr>
        <p:txBody>
          <a:bodyPr>
            <a:normAutofit lnSpcReduction="10000"/>
          </a:bodyPr>
          <a:lstStyle/>
          <a:p>
            <a:pPr algn="l"/>
            <a:endParaRPr lang="en-US" b="1" u="sng" dirty="0" smtClean="0"/>
          </a:p>
          <a:p>
            <a:pPr algn="l"/>
            <a:r>
              <a:rPr lang="en-US" sz="2400" i="1" u="sng" dirty="0" err="1" smtClean="0">
                <a:solidFill>
                  <a:schemeClr val="tx1"/>
                </a:solidFill>
              </a:rPr>
              <a:t>Defination</a:t>
            </a:r>
            <a:r>
              <a:rPr lang="en-US" sz="2400" i="1" u="sng" dirty="0" smtClean="0">
                <a:solidFill>
                  <a:schemeClr val="tx1"/>
                </a:solidFill>
              </a:rPr>
              <a:t> :-</a:t>
            </a:r>
          </a:p>
          <a:p>
            <a:pPr algn="l"/>
            <a:endParaRPr lang="en-US" b="1" u="sng" dirty="0"/>
          </a:p>
          <a:p>
            <a:pPr algn="l"/>
            <a:r>
              <a:rPr lang="en-US" sz="3200" b="1" i="1" dirty="0" err="1">
                <a:solidFill>
                  <a:schemeClr val="tx1"/>
                </a:solidFill>
              </a:rPr>
              <a:t>Cellulitis</a:t>
            </a:r>
            <a:r>
              <a:rPr lang="en-US" sz="3200" b="1" i="1" dirty="0">
                <a:solidFill>
                  <a:schemeClr val="tx1"/>
                </a:solidFill>
              </a:rPr>
              <a:t> is a diffuse </a:t>
            </a:r>
            <a:r>
              <a:rPr lang="en-US" sz="3200" b="1" i="1" dirty="0">
                <a:solidFill>
                  <a:schemeClr val="tx1"/>
                </a:solidFill>
                <a:hlinkClick r:id="rId2" tooltip="Inflammation"/>
              </a:rPr>
              <a:t>inflammation</a:t>
            </a:r>
            <a:r>
              <a:rPr lang="en-US" sz="3200" b="1" i="1" dirty="0">
                <a:solidFill>
                  <a:schemeClr val="tx1"/>
                </a:solidFill>
              </a:rPr>
              <a:t> of </a:t>
            </a:r>
            <a:r>
              <a:rPr lang="en-US" sz="3200" b="1" i="1" dirty="0">
                <a:solidFill>
                  <a:schemeClr val="tx1"/>
                </a:solidFill>
                <a:hlinkClick r:id="rId3" tooltip="Connective tissue"/>
              </a:rPr>
              <a:t>connective tissue</a:t>
            </a:r>
            <a:r>
              <a:rPr lang="en-US" sz="3200" b="1" i="1" dirty="0">
                <a:solidFill>
                  <a:schemeClr val="tx1"/>
                </a:solidFill>
              </a:rPr>
              <a:t> with severe inflammation of dermal and subcutaneous layers of the </a:t>
            </a:r>
            <a:r>
              <a:rPr lang="en-US" sz="3200" b="1" i="1" dirty="0">
                <a:solidFill>
                  <a:schemeClr val="tx1"/>
                </a:solidFill>
                <a:hlinkClick r:id="rId4" tooltip="Skin"/>
              </a:rPr>
              <a:t>skin</a:t>
            </a:r>
            <a:r>
              <a:rPr lang="en-US" sz="3200" b="1" i="1" dirty="0">
                <a:solidFill>
                  <a:schemeClr val="tx1"/>
                </a:solidFill>
              </a:rPr>
              <a:t>. It is a spreading </a:t>
            </a:r>
            <a:r>
              <a:rPr lang="en-US" sz="3200" b="1" i="1" dirty="0">
                <a:solidFill>
                  <a:schemeClr val="tx1"/>
                </a:solidFill>
                <a:hlinkClick r:id="rId5" tooltip="Diffuse"/>
              </a:rPr>
              <a:t>diffuse</a:t>
            </a:r>
            <a:r>
              <a:rPr lang="en-US" sz="3200" b="1" i="1" dirty="0">
                <a:solidFill>
                  <a:schemeClr val="tx1"/>
                </a:solidFill>
              </a:rPr>
              <a:t> </a:t>
            </a:r>
            <a:r>
              <a:rPr lang="en-US" sz="3200" b="1" i="1" dirty="0">
                <a:solidFill>
                  <a:schemeClr val="tx1"/>
                </a:solidFill>
                <a:hlinkClick r:id="rId2" tooltip="Inflammation"/>
              </a:rPr>
              <a:t>inflammatory</a:t>
            </a:r>
            <a:r>
              <a:rPr lang="en-US" sz="3200" b="1" i="1" dirty="0">
                <a:solidFill>
                  <a:schemeClr val="tx1"/>
                </a:solidFill>
              </a:rPr>
              <a:t> process with formation of </a:t>
            </a:r>
            <a:r>
              <a:rPr lang="en-US" sz="3200" b="1" i="1" dirty="0" err="1">
                <a:solidFill>
                  <a:schemeClr val="tx1"/>
                </a:solidFill>
              </a:rPr>
              <a:t>suppurative</a:t>
            </a:r>
            <a:r>
              <a:rPr lang="en-US" sz="3200" b="1" i="1" dirty="0">
                <a:solidFill>
                  <a:schemeClr val="tx1"/>
                </a:solidFill>
              </a:rPr>
              <a:t>/purulent </a:t>
            </a:r>
            <a:r>
              <a:rPr lang="en-US" sz="3200" b="1" i="1" dirty="0" err="1">
                <a:solidFill>
                  <a:schemeClr val="tx1"/>
                </a:solidFill>
                <a:hlinkClick r:id="rId6" tooltip="Exudate"/>
              </a:rPr>
              <a:t>exudate</a:t>
            </a:r>
            <a:r>
              <a:rPr lang="en-US" sz="3200" b="1" i="1" dirty="0">
                <a:solidFill>
                  <a:schemeClr val="tx1"/>
                </a:solidFill>
              </a:rPr>
              <a:t> or </a:t>
            </a:r>
            <a:r>
              <a:rPr lang="en-US" sz="3200" b="1" i="1" dirty="0">
                <a:solidFill>
                  <a:schemeClr val="tx1"/>
                </a:solidFill>
                <a:hlinkClick r:id="rId7" tooltip="Pus"/>
              </a:rPr>
              <a:t>pus</a:t>
            </a:r>
            <a:r>
              <a:rPr lang="en-US" sz="3200" b="1" i="1" dirty="0">
                <a:solidFill>
                  <a:schemeClr val="tx1"/>
                </a:solidFill>
              </a:rPr>
              <a:t>.  </a:t>
            </a:r>
          </a:p>
          <a:p>
            <a:pPr algn="l"/>
            <a:endParaRPr lang="en-US" dirty="0"/>
          </a:p>
        </p:txBody>
      </p:sp>
      <p:pic>
        <p:nvPicPr>
          <p:cNvPr id="2053" name="Picture 5" descr="Cellulitis_Face">
            <a:hlinkClick r:id="rId8"/>
          </p:cNvPr>
          <p:cNvPicPr>
            <a:picLocks noChangeAspect="1" noChangeArrowheads="1"/>
          </p:cNvPicPr>
          <p:nvPr/>
        </p:nvPicPr>
        <p:blipFill>
          <a:blip r:embed="rId9" cstate="print"/>
          <a:srcRect/>
          <a:stretch>
            <a:fillRect/>
          </a:stretch>
        </p:blipFill>
        <p:spPr bwMode="auto">
          <a:xfrm>
            <a:off x="6786578" y="142852"/>
            <a:ext cx="1692275" cy="2428893"/>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468313" y="549275"/>
            <a:ext cx="7772400" cy="1627188"/>
          </a:xfrm>
        </p:spPr>
        <p:txBody>
          <a:bodyPr>
            <a:normAutofit fontScale="90000"/>
          </a:bodyPr>
          <a:lstStyle/>
          <a:p>
            <a:r>
              <a:rPr lang="en-US" sz="4400" b="1" u="sng" dirty="0">
                <a:latin typeface="Engravers MT" pitchFamily="18" charset="0"/>
              </a:rPr>
              <a:t>Maxillary Sinusitis</a:t>
            </a:r>
            <a:r>
              <a:rPr lang="en-US" sz="6600" b="1" u="sng" dirty="0">
                <a:latin typeface="Engravers MT" pitchFamily="18" charset="0"/>
              </a:rPr>
              <a:t/>
            </a:r>
            <a:br>
              <a:rPr lang="en-US" sz="6600" b="1" u="sng" dirty="0">
                <a:latin typeface="Engravers MT" pitchFamily="18" charset="0"/>
              </a:rPr>
            </a:br>
            <a:endParaRPr lang="en-US" sz="6600" b="1" u="sng" dirty="0">
              <a:latin typeface="Engravers MT" pitchFamily="18" charset="0"/>
            </a:endParaRPr>
          </a:p>
        </p:txBody>
      </p:sp>
      <p:sp>
        <p:nvSpPr>
          <p:cNvPr id="178179" name="Rectangle 3"/>
          <p:cNvSpPr>
            <a:spLocks noGrp="1" noChangeArrowheads="1"/>
          </p:cNvSpPr>
          <p:nvPr>
            <p:ph type="subTitle" idx="1"/>
          </p:nvPr>
        </p:nvSpPr>
        <p:spPr>
          <a:xfrm>
            <a:off x="0" y="1844675"/>
            <a:ext cx="5940425" cy="4824413"/>
          </a:xfrm>
        </p:spPr>
        <p:txBody>
          <a:bodyPr/>
          <a:lstStyle/>
          <a:p>
            <a:pPr algn="l"/>
            <a:r>
              <a:rPr lang="en-US" sz="3600" b="1"/>
              <a:t>Definition of maxillary Sinusitis</a:t>
            </a:r>
          </a:p>
          <a:p>
            <a:pPr algn="l"/>
            <a:r>
              <a:rPr lang="en-US" sz="2800" b="1">
                <a:hlinkClick r:id="rId2"/>
              </a:rPr>
              <a:t>Maxillary sinusitis</a:t>
            </a:r>
            <a:r>
              <a:rPr lang="en-US" sz="2800" b="1"/>
              <a:t> is an inflammation of the nasal sinuses. It is usually caused by infection (bacterial or viral), but can also be caused by allergic reactions or other responses to environmental agents.</a:t>
            </a:r>
            <a:r>
              <a:rPr lang="en-US"/>
              <a:t> </a:t>
            </a:r>
          </a:p>
        </p:txBody>
      </p:sp>
      <p:pic>
        <p:nvPicPr>
          <p:cNvPr id="178180" name="Picture 4" descr="CT_Maxillary_Sinusitis"/>
          <p:cNvPicPr>
            <a:picLocks noChangeAspect="1" noChangeArrowheads="1"/>
          </p:cNvPicPr>
          <p:nvPr/>
        </p:nvPicPr>
        <p:blipFill>
          <a:blip r:embed="rId3" cstate="print"/>
          <a:srcRect/>
          <a:stretch>
            <a:fillRect/>
          </a:stretch>
        </p:blipFill>
        <p:spPr bwMode="auto">
          <a:xfrm>
            <a:off x="6156325" y="4292600"/>
            <a:ext cx="2843213" cy="2565400"/>
          </a:xfrm>
          <a:prstGeom prst="rect">
            <a:avLst/>
          </a:prstGeom>
          <a:noFill/>
        </p:spPr>
      </p:pic>
      <p:pic>
        <p:nvPicPr>
          <p:cNvPr id="178181" name="Picture 5" descr="sinus">
            <a:hlinkClick r:id="rId4"/>
          </p:cNvPr>
          <p:cNvPicPr>
            <a:picLocks noChangeAspect="1" noChangeArrowheads="1"/>
          </p:cNvPicPr>
          <p:nvPr/>
        </p:nvPicPr>
        <p:blipFill>
          <a:blip r:embed="rId5" cstate="print"/>
          <a:srcRect/>
          <a:stretch>
            <a:fillRect/>
          </a:stretch>
        </p:blipFill>
        <p:spPr bwMode="auto">
          <a:xfrm>
            <a:off x="6096000" y="1700213"/>
            <a:ext cx="3048000" cy="25050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620713"/>
            <a:ext cx="8893175" cy="1143000"/>
          </a:xfrm>
        </p:spPr>
        <p:txBody>
          <a:bodyPr>
            <a:normAutofit fontScale="90000"/>
          </a:bodyPr>
          <a:lstStyle/>
          <a:p>
            <a:r>
              <a:rPr lang="en-US" sz="3400" b="1" u="sng">
                <a:latin typeface="Engravers MT" pitchFamily="18" charset="0"/>
              </a:rPr>
              <a:t>Causes and Risk Factors of maxillary Sinusitis</a:t>
            </a:r>
            <a:r>
              <a:rPr lang="en-US" sz="3400" b="1" u="sng"/>
              <a:t/>
            </a:r>
            <a:br>
              <a:rPr lang="en-US" sz="3400" b="1" u="sng"/>
            </a:br>
            <a:endParaRPr lang="en-US" sz="3400" b="1" u="sng"/>
          </a:p>
        </p:txBody>
      </p:sp>
      <p:sp>
        <p:nvSpPr>
          <p:cNvPr id="179203" name="Rectangle 3"/>
          <p:cNvSpPr>
            <a:spLocks noGrp="1" noChangeArrowheads="1"/>
          </p:cNvSpPr>
          <p:nvPr>
            <p:ph sz="quarter" idx="1"/>
          </p:nvPr>
        </p:nvSpPr>
        <p:spPr/>
        <p:txBody>
          <a:bodyPr>
            <a:normAutofit lnSpcReduction="10000"/>
          </a:bodyPr>
          <a:lstStyle/>
          <a:p>
            <a:pPr>
              <a:lnSpc>
                <a:spcPct val="80000"/>
              </a:lnSpc>
            </a:pPr>
            <a:r>
              <a:rPr lang="en-US" sz="2400" b="1">
                <a:latin typeface="Times New Roman" pitchFamily="18" charset="0"/>
              </a:rPr>
              <a:t>Most </a:t>
            </a:r>
            <a:r>
              <a:rPr lang="en-US" sz="2400" b="1">
                <a:latin typeface="Times New Roman" pitchFamily="18" charset="0"/>
                <a:hlinkClick r:id="rId2"/>
              </a:rPr>
              <a:t>maxillary sinusitis</a:t>
            </a:r>
            <a:r>
              <a:rPr lang="en-US" sz="2400" b="1">
                <a:latin typeface="Times New Roman" pitchFamily="18" charset="0"/>
              </a:rPr>
              <a:t> is caused by infection (such as a cold or an upper respiratory tract infection) spreading to the sinuses from the nose along the narrow passages that drain mucus from the sinuses into the nose. </a:t>
            </a:r>
            <a:endParaRPr lang="en-US" sz="2400" b="1">
              <a:latin typeface="Times New Roman" pitchFamily="18" charset="0"/>
              <a:hlinkClick r:id="rId3"/>
            </a:endParaRPr>
          </a:p>
          <a:p>
            <a:pPr>
              <a:lnSpc>
                <a:spcPct val="80000"/>
              </a:lnSpc>
            </a:pPr>
            <a:r>
              <a:rPr lang="en-US" sz="2400" b="1">
                <a:latin typeface="Times New Roman" pitchFamily="18" charset="0"/>
                <a:hlinkClick r:id="rId3"/>
              </a:rPr>
              <a:t>Allergies</a:t>
            </a:r>
            <a:r>
              <a:rPr lang="en-US" sz="2400" b="1">
                <a:latin typeface="Times New Roman" pitchFamily="18" charset="0"/>
              </a:rPr>
              <a:t> to dust, pollen, pet dander; indoor air pollutants, such as cigarette smoke, rug shampoo and formaldehyde (used in the manufacture of carpeting, particleboard and plywood); and outdoor air pollutants all can induce inflammation. </a:t>
            </a:r>
          </a:p>
          <a:p>
            <a:pPr>
              <a:lnSpc>
                <a:spcPct val="80000"/>
              </a:lnSpc>
            </a:pPr>
            <a:r>
              <a:rPr lang="en-US" sz="2400" b="1">
                <a:latin typeface="Times New Roman" pitchFamily="18" charset="0"/>
              </a:rPr>
              <a:t>Excessive dryness in homes and offices from dry-air heating and air-conditioning systems can also inflame the sinuses. </a:t>
            </a:r>
          </a:p>
          <a:p>
            <a:pPr>
              <a:lnSpc>
                <a:spcPct val="80000"/>
              </a:lnSpc>
            </a:pPr>
            <a:r>
              <a:rPr lang="en-US" sz="2400" b="1">
                <a:latin typeface="Times New Roman" pitchFamily="18" charset="0"/>
              </a:rPr>
              <a:t>Immunologic, as well as structural problems, such as narrow drainage passages, nasal obstruction (tumors, polyps or a deviated septum) problems are other possible causes of sinusitis.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476250"/>
            <a:ext cx="8820150" cy="1143000"/>
          </a:xfrm>
        </p:spPr>
        <p:txBody>
          <a:bodyPr>
            <a:normAutofit fontScale="90000"/>
          </a:bodyPr>
          <a:lstStyle/>
          <a:p>
            <a:r>
              <a:rPr lang="en-US" sz="3800" b="1" u="sng">
                <a:latin typeface="Engravers MT" pitchFamily="18" charset="0"/>
              </a:rPr>
              <a:t>Symptoms of maxillary Sinusitis</a:t>
            </a:r>
            <a:br>
              <a:rPr lang="en-US" sz="3800" b="1" u="sng">
                <a:latin typeface="Engravers MT" pitchFamily="18" charset="0"/>
              </a:rPr>
            </a:br>
            <a:endParaRPr lang="en-US" sz="3800" b="1" u="sng">
              <a:latin typeface="Engravers MT" pitchFamily="18" charset="0"/>
            </a:endParaRPr>
          </a:p>
        </p:txBody>
      </p:sp>
      <p:sp>
        <p:nvSpPr>
          <p:cNvPr id="180227" name="Rectangle 3"/>
          <p:cNvSpPr>
            <a:spLocks noGrp="1" noChangeArrowheads="1"/>
          </p:cNvSpPr>
          <p:nvPr>
            <p:ph sz="quarter" idx="1"/>
          </p:nvPr>
        </p:nvSpPr>
        <p:spPr>
          <a:xfrm>
            <a:off x="0" y="1196975"/>
            <a:ext cx="9144000" cy="6553200"/>
          </a:xfrm>
        </p:spPr>
        <p:txBody>
          <a:bodyPr/>
          <a:lstStyle/>
          <a:p>
            <a:pPr marL="533400" indent="-533400">
              <a:lnSpc>
                <a:spcPct val="80000"/>
              </a:lnSpc>
            </a:pPr>
            <a:endParaRPr lang="en-US" sz="2400" b="1"/>
          </a:p>
          <a:p>
            <a:pPr marL="533400" indent="-533400">
              <a:lnSpc>
                <a:spcPct val="80000"/>
              </a:lnSpc>
            </a:pPr>
            <a:r>
              <a:rPr lang="en-US" sz="2400" b="1">
                <a:latin typeface="Engravers MT" pitchFamily="18" charset="0"/>
              </a:rPr>
              <a:t>Maxillary sinusitis manifests as cheek or dental pain. </a:t>
            </a:r>
          </a:p>
          <a:p>
            <a:pPr marL="533400" indent="-533400">
              <a:lnSpc>
                <a:spcPct val="80000"/>
              </a:lnSpc>
            </a:pPr>
            <a:r>
              <a:rPr lang="en-US" sz="2400" b="1">
                <a:latin typeface="Engravers MT" pitchFamily="18" charset="0"/>
              </a:rPr>
              <a:t>The classic symptoms of acute (short lasting) Maxillary sinusitis are:</a:t>
            </a:r>
            <a:r>
              <a:rPr lang="en-US" sz="2800" b="1">
                <a:latin typeface="Engravers MT" pitchFamily="18" charset="0"/>
              </a:rPr>
              <a:t> </a:t>
            </a:r>
          </a:p>
          <a:p>
            <a:pPr marL="533400" indent="-533400">
              <a:lnSpc>
                <a:spcPct val="80000"/>
              </a:lnSpc>
              <a:buFontTx/>
              <a:buAutoNum type="arabicPeriod"/>
            </a:pPr>
            <a:r>
              <a:rPr lang="en-US" sz="2800" b="1"/>
              <a:t>Fever  </a:t>
            </a:r>
          </a:p>
          <a:p>
            <a:pPr marL="533400" indent="-533400">
              <a:lnSpc>
                <a:spcPct val="80000"/>
              </a:lnSpc>
              <a:buFontTx/>
              <a:buAutoNum type="arabicPeriod"/>
            </a:pPr>
            <a:r>
              <a:rPr lang="en-US" sz="2800" b="1"/>
              <a:t>Nasal obstruction </a:t>
            </a:r>
          </a:p>
          <a:p>
            <a:pPr marL="533400" indent="-533400">
              <a:lnSpc>
                <a:spcPct val="80000"/>
              </a:lnSpc>
              <a:buFontTx/>
              <a:buAutoNum type="arabicPeriod"/>
            </a:pPr>
            <a:r>
              <a:rPr lang="en-US" sz="2800" b="1"/>
              <a:t>Raspy voice </a:t>
            </a:r>
          </a:p>
          <a:p>
            <a:pPr marL="533400" indent="-533400">
              <a:lnSpc>
                <a:spcPct val="80000"/>
              </a:lnSpc>
              <a:buFontTx/>
              <a:buAutoNum type="arabicPeriod"/>
            </a:pPr>
            <a:r>
              <a:rPr lang="en-US" sz="2800" b="1"/>
              <a:t>Pus-like (purulent) nasal discharge </a:t>
            </a:r>
          </a:p>
          <a:p>
            <a:pPr marL="533400" indent="-533400">
              <a:lnSpc>
                <a:spcPct val="80000"/>
              </a:lnSpc>
              <a:buFontTx/>
              <a:buAutoNum type="arabicPeriod"/>
            </a:pPr>
            <a:r>
              <a:rPr lang="en-US" sz="2800" b="1"/>
              <a:t>Loss of sense of smell </a:t>
            </a:r>
          </a:p>
          <a:p>
            <a:pPr marL="533400" indent="-533400">
              <a:lnSpc>
                <a:spcPct val="80000"/>
              </a:lnSpc>
              <a:buFontTx/>
              <a:buAutoNum type="arabicPeriod"/>
            </a:pPr>
            <a:r>
              <a:rPr lang="en-US" sz="2800" b="1"/>
              <a:t>Facial pain or headache that is sometimes aggravated by bending over (When pain is present, this may suggest which sinus is affected.) </a:t>
            </a:r>
          </a:p>
          <a:p>
            <a:pPr marL="533400" indent="-533400">
              <a:lnSpc>
                <a:spcPct val="80000"/>
              </a:lnSpc>
              <a:buFont typeface="Wingdings" pitchFamily="2" charset="2"/>
              <a:buNone/>
            </a:pPr>
            <a:endParaRPr lang="en-US" sz="2800" b="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0" y="549275"/>
            <a:ext cx="7632700" cy="1143000"/>
          </a:xfrm>
        </p:spPr>
        <p:txBody>
          <a:bodyPr>
            <a:normAutofit fontScale="90000"/>
          </a:bodyPr>
          <a:lstStyle/>
          <a:p>
            <a:r>
              <a:rPr lang="en-US" sz="3800" b="1" u="sng">
                <a:latin typeface="Engravers MT" pitchFamily="18" charset="0"/>
              </a:rPr>
              <a:t>Symptoms of maxillary Sinusitis</a:t>
            </a:r>
            <a:br>
              <a:rPr lang="en-US" sz="3800" b="1" u="sng">
                <a:latin typeface="Engravers MT" pitchFamily="18" charset="0"/>
              </a:rPr>
            </a:br>
            <a:endParaRPr lang="en-US" sz="3800" b="1" u="sng">
              <a:latin typeface="Engravers MT" pitchFamily="18" charset="0"/>
            </a:endParaRPr>
          </a:p>
        </p:txBody>
      </p:sp>
      <p:sp>
        <p:nvSpPr>
          <p:cNvPr id="181251" name="Rectangle 3"/>
          <p:cNvSpPr>
            <a:spLocks noGrp="1" noChangeArrowheads="1"/>
          </p:cNvSpPr>
          <p:nvPr>
            <p:ph sz="quarter" idx="1"/>
          </p:nvPr>
        </p:nvSpPr>
        <p:spPr>
          <a:xfrm>
            <a:off x="250825" y="1557338"/>
            <a:ext cx="7386638" cy="4899025"/>
          </a:xfrm>
        </p:spPr>
        <p:txBody>
          <a:bodyPr>
            <a:normAutofit lnSpcReduction="10000"/>
          </a:bodyPr>
          <a:lstStyle/>
          <a:p>
            <a:pPr marL="533400" indent="-533400"/>
            <a:r>
              <a:rPr lang="en-US" sz="2800" b="1"/>
              <a:t>The classic symptoms of chronic (long lasting) </a:t>
            </a:r>
            <a:r>
              <a:rPr lang="en-US" sz="3600" b="1">
                <a:latin typeface="Times New Roman" pitchFamily="18" charset="0"/>
                <a:hlinkClick r:id="rId2"/>
              </a:rPr>
              <a:t>maxillary sinusitis</a:t>
            </a:r>
            <a:r>
              <a:rPr lang="en-US" sz="3600" b="1">
                <a:latin typeface="Times New Roman" pitchFamily="18" charset="0"/>
              </a:rPr>
              <a:t> </a:t>
            </a:r>
            <a:r>
              <a:rPr lang="en-US" sz="2800" b="1"/>
              <a:t>are:</a:t>
            </a:r>
            <a:r>
              <a:rPr lang="en-US" sz="2800"/>
              <a:t> </a:t>
            </a:r>
          </a:p>
          <a:p>
            <a:pPr marL="533400" indent="-533400">
              <a:buFontTx/>
              <a:buAutoNum type="arabicPeriod"/>
            </a:pPr>
            <a:r>
              <a:rPr lang="en-US" sz="2800"/>
              <a:t>A dull ache or pressure across the midface, especially between or deep into the eyes </a:t>
            </a:r>
          </a:p>
          <a:p>
            <a:pPr marL="533400" indent="-533400">
              <a:buFontTx/>
              <a:buAutoNum type="arabicPeriod"/>
            </a:pPr>
            <a:r>
              <a:rPr lang="en-US" sz="2800"/>
              <a:t>A </a:t>
            </a:r>
            <a:r>
              <a:rPr lang="en-US" sz="2800">
                <a:hlinkClick r:id="rId3"/>
              </a:rPr>
              <a:t>headache</a:t>
            </a:r>
            <a:r>
              <a:rPr lang="en-US" sz="2800"/>
              <a:t> that occurs daily for weeks at a time, and is often notably worse in the morning and with head movement </a:t>
            </a:r>
          </a:p>
          <a:p>
            <a:pPr marL="533400" indent="-533400">
              <a:buFontTx/>
              <a:buAutoNum type="arabicPeriod"/>
            </a:pPr>
            <a:r>
              <a:rPr lang="en-US" sz="2800"/>
              <a:t>Nasal congestion </a:t>
            </a:r>
          </a:p>
          <a:p>
            <a:pPr marL="533400" indent="-533400">
              <a:buFontTx/>
              <a:buAutoNum type="arabicPeriod"/>
            </a:pPr>
            <a:r>
              <a:rPr lang="en-US" sz="2800"/>
              <a:t>Postnasal drip </a:t>
            </a:r>
          </a:p>
          <a:p>
            <a:pPr marL="533400" indent="-533400">
              <a:buFont typeface="Wingdings" pitchFamily="2" charset="2"/>
              <a:buNone/>
            </a:pPr>
            <a:endParaRPr lang="en-US" sz="2800"/>
          </a:p>
        </p:txBody>
      </p:sp>
      <p:pic>
        <p:nvPicPr>
          <p:cNvPr id="181252" name="Picture 4" descr="whatissinus"/>
          <p:cNvPicPr>
            <a:picLocks noChangeAspect="1" noChangeArrowheads="1"/>
          </p:cNvPicPr>
          <p:nvPr/>
        </p:nvPicPr>
        <p:blipFill>
          <a:blip r:embed="rId4" cstate="print"/>
          <a:srcRect/>
          <a:stretch>
            <a:fillRect/>
          </a:stretch>
        </p:blipFill>
        <p:spPr bwMode="auto">
          <a:xfrm>
            <a:off x="6300788" y="4581525"/>
            <a:ext cx="2843212" cy="227647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68313" y="476250"/>
            <a:ext cx="8229600" cy="1139825"/>
          </a:xfrm>
        </p:spPr>
        <p:txBody>
          <a:bodyPr>
            <a:normAutofit fontScale="90000"/>
          </a:bodyPr>
          <a:lstStyle/>
          <a:p>
            <a:r>
              <a:rPr lang="en-US" sz="3800" b="1" u="sng">
                <a:latin typeface="Engravers MT" pitchFamily="18" charset="0"/>
              </a:rPr>
              <a:t>Less common signs of maxillary sinusitis include:</a:t>
            </a:r>
            <a:r>
              <a:rPr lang="en-US" sz="3800"/>
              <a:t> </a:t>
            </a:r>
          </a:p>
        </p:txBody>
      </p:sp>
      <p:sp>
        <p:nvSpPr>
          <p:cNvPr id="182275" name="Rectangle 3"/>
          <p:cNvSpPr>
            <a:spLocks noGrp="1" noChangeArrowheads="1"/>
          </p:cNvSpPr>
          <p:nvPr>
            <p:ph sz="quarter" idx="1"/>
          </p:nvPr>
        </p:nvSpPr>
        <p:spPr>
          <a:xfrm>
            <a:off x="263525" y="1598613"/>
            <a:ext cx="7386638" cy="5070475"/>
          </a:xfrm>
        </p:spPr>
        <p:txBody>
          <a:bodyPr/>
          <a:lstStyle/>
          <a:p>
            <a:pPr marL="457200" indent="-457200">
              <a:lnSpc>
                <a:spcPct val="80000"/>
              </a:lnSpc>
              <a:buFontTx/>
              <a:buAutoNum type="arabicPeriod"/>
            </a:pPr>
            <a:r>
              <a:rPr lang="en-US" sz="2800" b="1">
                <a:latin typeface="Times New Roman" pitchFamily="18" charset="0"/>
              </a:rPr>
              <a:t>Sore throat </a:t>
            </a:r>
          </a:p>
          <a:p>
            <a:pPr marL="457200" indent="-457200">
              <a:lnSpc>
                <a:spcPct val="80000"/>
              </a:lnSpc>
              <a:buFontTx/>
              <a:buAutoNum type="arabicPeriod"/>
            </a:pPr>
            <a:r>
              <a:rPr lang="en-US" sz="2800" b="1">
                <a:latin typeface="Times New Roman" pitchFamily="18" charset="0"/>
              </a:rPr>
              <a:t>Snoring </a:t>
            </a:r>
          </a:p>
          <a:p>
            <a:pPr marL="457200" indent="-457200">
              <a:lnSpc>
                <a:spcPct val="80000"/>
              </a:lnSpc>
              <a:buFontTx/>
              <a:buAutoNum type="arabicPeriod"/>
            </a:pPr>
            <a:r>
              <a:rPr lang="en-US" sz="2800" b="1">
                <a:latin typeface="Times New Roman" pitchFamily="18" charset="0"/>
              </a:rPr>
              <a:t>Bad breath </a:t>
            </a:r>
          </a:p>
          <a:p>
            <a:pPr marL="457200" indent="-457200">
              <a:lnSpc>
                <a:spcPct val="80000"/>
              </a:lnSpc>
              <a:buFontTx/>
              <a:buAutoNum type="arabicPeriod"/>
            </a:pPr>
            <a:r>
              <a:rPr lang="en-US" sz="2800" b="1">
                <a:latin typeface="Times New Roman" pitchFamily="18" charset="0"/>
              </a:rPr>
              <a:t>Chronic throat clearing </a:t>
            </a:r>
          </a:p>
          <a:p>
            <a:pPr marL="457200" indent="-457200">
              <a:lnSpc>
                <a:spcPct val="80000"/>
              </a:lnSpc>
              <a:buFontTx/>
              <a:buAutoNum type="arabicPeriod"/>
            </a:pPr>
            <a:r>
              <a:rPr lang="en-US" sz="2800" b="1">
                <a:latin typeface="Times New Roman" pitchFamily="18" charset="0"/>
              </a:rPr>
              <a:t>Puffy eyes </a:t>
            </a:r>
          </a:p>
          <a:p>
            <a:pPr marL="457200" indent="-457200">
              <a:lnSpc>
                <a:spcPct val="80000"/>
              </a:lnSpc>
              <a:buFontTx/>
              <a:buAutoNum type="arabicPeriod"/>
            </a:pPr>
            <a:r>
              <a:rPr lang="en-US" sz="2800" b="1">
                <a:latin typeface="Times New Roman" pitchFamily="18" charset="0"/>
              </a:rPr>
              <a:t>Coughing </a:t>
            </a:r>
          </a:p>
          <a:p>
            <a:pPr marL="457200" indent="-457200">
              <a:lnSpc>
                <a:spcPct val="80000"/>
              </a:lnSpc>
              <a:buFontTx/>
              <a:buAutoNum type="arabicPeriod"/>
            </a:pPr>
            <a:r>
              <a:rPr lang="en-US" sz="2800" b="1">
                <a:latin typeface="Times New Roman" pitchFamily="18" charset="0"/>
              </a:rPr>
              <a:t>Stuffy ears </a:t>
            </a:r>
          </a:p>
          <a:p>
            <a:pPr marL="457200" indent="-457200">
              <a:lnSpc>
                <a:spcPct val="80000"/>
              </a:lnSpc>
              <a:buFontTx/>
              <a:buAutoNum type="arabicPeriod"/>
            </a:pPr>
            <a:r>
              <a:rPr lang="en-US" sz="2800" b="1">
                <a:latin typeface="Times New Roman" pitchFamily="18" charset="0"/>
              </a:rPr>
              <a:t>Fatigue, irritability and </a:t>
            </a:r>
            <a:r>
              <a:rPr lang="en-US" sz="2800" b="1">
                <a:latin typeface="Times New Roman" pitchFamily="18" charset="0"/>
                <a:hlinkClick r:id="rId2"/>
              </a:rPr>
              <a:t>depression</a:t>
            </a:r>
            <a:r>
              <a:rPr lang="en-US" sz="2800" b="1">
                <a:latin typeface="Times New Roman" pitchFamily="18" charset="0"/>
              </a:rPr>
              <a:t> </a:t>
            </a:r>
          </a:p>
          <a:p>
            <a:pPr marL="457200" indent="-457200">
              <a:lnSpc>
                <a:spcPct val="80000"/>
              </a:lnSpc>
              <a:buFontTx/>
              <a:buAutoNum type="arabicPeriod"/>
            </a:pPr>
            <a:r>
              <a:rPr lang="en-US" sz="2800" b="1">
                <a:latin typeface="Times New Roman" pitchFamily="18" charset="0"/>
              </a:rPr>
              <a:t>A chronic cold </a:t>
            </a:r>
          </a:p>
          <a:p>
            <a:pPr marL="457200" indent="-457200">
              <a:lnSpc>
                <a:spcPct val="80000"/>
              </a:lnSpc>
              <a:buFontTx/>
              <a:buAutoNum type="arabicPeriod"/>
            </a:pPr>
            <a:r>
              <a:rPr lang="en-US" sz="2800" b="1">
                <a:latin typeface="Times New Roman" pitchFamily="18" charset="0"/>
              </a:rPr>
              <a:t>A</a:t>
            </a:r>
            <a:r>
              <a:rPr lang="en-US" sz="2800" b="1">
                <a:latin typeface="Times New Roman" pitchFamily="18" charset="0"/>
                <a:hlinkClick r:id="rId3"/>
              </a:rPr>
              <a:t>sthma</a:t>
            </a:r>
            <a:r>
              <a:rPr lang="en-US" sz="2800" b="1">
                <a:latin typeface="Times New Roman" pitchFamily="18" charset="0"/>
              </a:rPr>
              <a:t> </a:t>
            </a:r>
          </a:p>
          <a:p>
            <a:pPr marL="457200" indent="-457200">
              <a:lnSpc>
                <a:spcPct val="80000"/>
              </a:lnSpc>
              <a:buFontTx/>
              <a:buAutoNum type="arabicPeriod"/>
            </a:pPr>
            <a:r>
              <a:rPr lang="en-US" sz="2800" b="1">
                <a:latin typeface="Times New Roman" pitchFamily="18" charset="0"/>
              </a:rPr>
              <a:t>Bronchitis</a:t>
            </a:r>
            <a:r>
              <a:rPr lang="en-US" sz="2000"/>
              <a:t> </a:t>
            </a:r>
          </a:p>
          <a:p>
            <a:pPr marL="457200" indent="-457200">
              <a:lnSpc>
                <a:spcPct val="80000"/>
              </a:lnSpc>
            </a:pPr>
            <a:endParaRPr lang="en-US" sz="2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44575" y="260350"/>
            <a:ext cx="8208963" cy="1143000"/>
          </a:xfrm>
        </p:spPr>
        <p:txBody>
          <a:bodyPr>
            <a:normAutofit fontScale="90000"/>
          </a:bodyPr>
          <a:lstStyle/>
          <a:p>
            <a:pPr algn="l"/>
            <a:r>
              <a:rPr lang="en-US" sz="3000" b="1" u="sng">
                <a:latin typeface="Engravers MT" pitchFamily="18" charset="0"/>
              </a:rPr>
              <a:t>Diagnosis of </a:t>
            </a:r>
            <a:br>
              <a:rPr lang="en-US" sz="3000" b="1" u="sng">
                <a:latin typeface="Engravers MT" pitchFamily="18" charset="0"/>
              </a:rPr>
            </a:br>
            <a:r>
              <a:rPr lang="en-US" sz="3000" b="1" u="sng">
                <a:latin typeface="Engravers MT" pitchFamily="18" charset="0"/>
              </a:rPr>
              <a:t>maxillary Sinusitis</a:t>
            </a:r>
            <a:br>
              <a:rPr lang="en-US" sz="3000" b="1" u="sng">
                <a:latin typeface="Engravers MT" pitchFamily="18" charset="0"/>
              </a:rPr>
            </a:br>
            <a:endParaRPr lang="en-US" sz="3000" b="1" u="sng">
              <a:latin typeface="Engravers MT" pitchFamily="18" charset="0"/>
            </a:endParaRPr>
          </a:p>
        </p:txBody>
      </p:sp>
      <p:sp>
        <p:nvSpPr>
          <p:cNvPr id="183299" name="Rectangle 3"/>
          <p:cNvSpPr>
            <a:spLocks noGrp="1" noChangeArrowheads="1"/>
          </p:cNvSpPr>
          <p:nvPr>
            <p:ph sz="quarter" idx="1"/>
          </p:nvPr>
        </p:nvSpPr>
        <p:spPr>
          <a:xfrm>
            <a:off x="179388" y="1916832"/>
            <a:ext cx="8785225" cy="4680520"/>
          </a:xfrm>
        </p:spPr>
        <p:txBody>
          <a:bodyPr/>
          <a:lstStyle/>
          <a:p>
            <a:pPr>
              <a:lnSpc>
                <a:spcPct val="80000"/>
              </a:lnSpc>
            </a:pPr>
            <a:r>
              <a:rPr lang="en-US" sz="2000" b="1" dirty="0">
                <a:latin typeface="Times New Roman" pitchFamily="18" charset="0"/>
              </a:rPr>
              <a:t>The doctor will examine the mouth and throat and look up the nasal passages to determine whether the sinus outlets are blocked. Additionally, the doctor may do a </a:t>
            </a:r>
            <a:r>
              <a:rPr lang="en-US" sz="2000" b="1" dirty="0" err="1">
                <a:latin typeface="Times New Roman" pitchFamily="18" charset="0"/>
              </a:rPr>
              <a:t>transillumintion</a:t>
            </a:r>
            <a:r>
              <a:rPr lang="en-US" sz="2000" b="1" dirty="0">
                <a:latin typeface="Times New Roman" pitchFamily="18" charset="0"/>
              </a:rPr>
              <a:t> or a </a:t>
            </a:r>
            <a:r>
              <a:rPr lang="en-US" sz="2000" b="1" dirty="0">
                <a:latin typeface="Times New Roman" pitchFamily="18" charset="0"/>
                <a:hlinkClick r:id="rId2"/>
              </a:rPr>
              <a:t>CAT scan</a:t>
            </a:r>
            <a:r>
              <a:rPr lang="en-US" sz="2000" b="1" dirty="0">
                <a:latin typeface="Times New Roman" pitchFamily="18" charset="0"/>
              </a:rPr>
              <a:t>. </a:t>
            </a:r>
            <a:endParaRPr lang="en-US" sz="2000" b="1" dirty="0" smtClean="0">
              <a:latin typeface="Times New Roman" pitchFamily="18" charset="0"/>
            </a:endParaRPr>
          </a:p>
          <a:p>
            <a:pPr>
              <a:lnSpc>
                <a:spcPct val="80000"/>
              </a:lnSpc>
            </a:pPr>
            <a:endParaRPr lang="en-US" sz="2000" b="1" dirty="0" smtClean="0">
              <a:latin typeface="Times New Roman" pitchFamily="18" charset="0"/>
            </a:endParaRPr>
          </a:p>
          <a:p>
            <a:pPr>
              <a:lnSpc>
                <a:spcPct val="80000"/>
              </a:lnSpc>
            </a:pPr>
            <a:endParaRPr lang="en-US" sz="2000" b="1" dirty="0">
              <a:latin typeface="Times New Roman" pitchFamily="18" charset="0"/>
            </a:endParaRPr>
          </a:p>
          <a:p>
            <a:pPr>
              <a:lnSpc>
                <a:spcPct val="80000"/>
              </a:lnSpc>
            </a:pPr>
            <a:r>
              <a:rPr lang="en-US" sz="2000" b="1" dirty="0" err="1">
                <a:latin typeface="Times New Roman" pitchFamily="18" charset="0"/>
              </a:rPr>
              <a:t>Transillumination</a:t>
            </a:r>
            <a:r>
              <a:rPr lang="en-US" sz="2000" b="1" dirty="0">
                <a:latin typeface="Times New Roman" pitchFamily="18" charset="0"/>
              </a:rPr>
              <a:t> is done in a dark room with a very bright flashlight that is pressed against the forehead or cheek. If the light shines through the sinuses, the doctor can rule out </a:t>
            </a:r>
            <a:r>
              <a:rPr lang="en-US" sz="2000" b="1" dirty="0">
                <a:latin typeface="Times New Roman" pitchFamily="18" charset="0"/>
                <a:hlinkClick r:id="rId3"/>
              </a:rPr>
              <a:t>sinusitis</a:t>
            </a:r>
            <a:r>
              <a:rPr lang="en-US" sz="2000" b="1" dirty="0">
                <a:latin typeface="Times New Roman" pitchFamily="18" charset="0"/>
              </a:rPr>
              <a:t>. If little or no light penetrates, the cavity is clogged and sinusitis is evident. </a:t>
            </a:r>
            <a:endParaRPr lang="en-US" sz="2000" b="1" dirty="0" smtClean="0">
              <a:latin typeface="Times New Roman" pitchFamily="18" charset="0"/>
            </a:endParaRPr>
          </a:p>
          <a:p>
            <a:pPr>
              <a:lnSpc>
                <a:spcPct val="80000"/>
              </a:lnSpc>
            </a:pPr>
            <a:endParaRPr lang="en-US" sz="2000" b="1" dirty="0" smtClean="0">
              <a:latin typeface="Times New Roman" pitchFamily="18" charset="0"/>
            </a:endParaRPr>
          </a:p>
          <a:p>
            <a:pPr>
              <a:lnSpc>
                <a:spcPct val="80000"/>
              </a:lnSpc>
            </a:pPr>
            <a:endParaRPr lang="en-US" sz="2000" b="1" dirty="0">
              <a:latin typeface="Times New Roman" pitchFamily="18" charset="0"/>
            </a:endParaRPr>
          </a:p>
          <a:p>
            <a:pPr>
              <a:lnSpc>
                <a:spcPct val="80000"/>
              </a:lnSpc>
            </a:pPr>
            <a:r>
              <a:rPr lang="en-US" sz="2000" b="1" dirty="0">
                <a:latin typeface="Times New Roman" pitchFamily="18" charset="0"/>
              </a:rPr>
              <a:t>CAT scan is a diagnostic technique in which the combined use of a computer and x-rays are passed through the body at different angles, producing clear, cross-sectional images of the nasal cavities. </a:t>
            </a:r>
          </a:p>
        </p:txBody>
      </p:sp>
      <p:pic>
        <p:nvPicPr>
          <p:cNvPr id="183300" name="Picture 4" descr="maxillary_sinus_water_s_fluid_labeled">
            <a:hlinkClick r:id="rId4"/>
          </p:cNvPr>
          <p:cNvPicPr>
            <a:picLocks noChangeAspect="1" noChangeArrowheads="1"/>
          </p:cNvPicPr>
          <p:nvPr/>
        </p:nvPicPr>
        <p:blipFill>
          <a:blip r:embed="rId5" cstate="print"/>
          <a:srcRect/>
          <a:stretch>
            <a:fillRect/>
          </a:stretch>
        </p:blipFill>
        <p:spPr bwMode="auto">
          <a:xfrm>
            <a:off x="6443663" y="0"/>
            <a:ext cx="2700337" cy="134143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50825" y="476250"/>
            <a:ext cx="8601075" cy="1143000"/>
          </a:xfrm>
        </p:spPr>
        <p:txBody>
          <a:bodyPr>
            <a:normAutofit fontScale="90000"/>
          </a:bodyPr>
          <a:lstStyle/>
          <a:p>
            <a:r>
              <a:rPr lang="en-US" sz="3800" b="1" u="sng">
                <a:latin typeface="Engravers MT" pitchFamily="18" charset="0"/>
              </a:rPr>
              <a:t>Treatment of maxillary Sinusitis</a:t>
            </a:r>
            <a:r>
              <a:rPr lang="en-US" sz="3800" b="1"/>
              <a:t/>
            </a:r>
            <a:br>
              <a:rPr lang="en-US" sz="3800" b="1"/>
            </a:br>
            <a:endParaRPr lang="en-US" sz="3800" b="1"/>
          </a:p>
        </p:txBody>
      </p:sp>
      <p:sp>
        <p:nvSpPr>
          <p:cNvPr id="184323" name="Rectangle 3"/>
          <p:cNvSpPr>
            <a:spLocks noGrp="1" noChangeArrowheads="1"/>
          </p:cNvSpPr>
          <p:nvPr>
            <p:ph sz="quarter" idx="1"/>
          </p:nvPr>
        </p:nvSpPr>
        <p:spPr>
          <a:xfrm>
            <a:off x="250825" y="1628775"/>
            <a:ext cx="8701088" cy="5761038"/>
          </a:xfrm>
        </p:spPr>
        <p:txBody>
          <a:bodyPr/>
          <a:lstStyle/>
          <a:p>
            <a:r>
              <a:rPr lang="en-US" dirty="0"/>
              <a:t>If a bacterial infection is present, antibiotics, such as amoxicillin, erythromycin or sulfa drugs, are usually prescribed for about 10 days. </a:t>
            </a:r>
          </a:p>
          <a:p>
            <a:r>
              <a:rPr lang="en-US" dirty="0"/>
              <a:t>Your doctor also may prescribe one or more of the following remedies (which can be useful in reducing inflammation in the sinuses and nose and speeding recovery):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endParaRPr lang="en-US"/>
          </a:p>
        </p:txBody>
      </p:sp>
      <p:sp>
        <p:nvSpPr>
          <p:cNvPr id="187395" name="Rectangle 3"/>
          <p:cNvSpPr>
            <a:spLocks noGrp="1" noChangeArrowheads="1"/>
          </p:cNvSpPr>
          <p:nvPr>
            <p:ph sz="quarter" idx="1"/>
          </p:nvPr>
        </p:nvSpPr>
        <p:spPr/>
        <p:txBody>
          <a:bodyPr>
            <a:normAutofit fontScale="92500"/>
          </a:bodyPr>
          <a:lstStyle/>
          <a:p>
            <a:pPr>
              <a:lnSpc>
                <a:spcPct val="90000"/>
              </a:lnSpc>
            </a:pPr>
            <a:r>
              <a:rPr lang="en-US" sz="2800" dirty="0"/>
              <a:t>Recurring </a:t>
            </a:r>
            <a:r>
              <a:rPr lang="en-US" sz="2800" dirty="0">
                <a:hlinkClick r:id="rId2"/>
              </a:rPr>
              <a:t>maxillary sinusitis</a:t>
            </a:r>
            <a:r>
              <a:rPr lang="en-US" sz="2800" dirty="0"/>
              <a:t> accompanied by a bacterial infection usually requires one of the new, stronger antibiotics, such as </a:t>
            </a:r>
            <a:r>
              <a:rPr lang="en-US" sz="2800" dirty="0" err="1"/>
              <a:t>Augmentin</a:t>
            </a:r>
            <a:r>
              <a:rPr lang="en-US" sz="2800" dirty="0"/>
              <a:t>, </a:t>
            </a:r>
            <a:r>
              <a:rPr lang="en-US" sz="2800" dirty="0" err="1"/>
              <a:t>Ceclor</a:t>
            </a:r>
            <a:r>
              <a:rPr lang="en-US" sz="2800" dirty="0"/>
              <a:t> or </a:t>
            </a:r>
            <a:r>
              <a:rPr lang="en-US" sz="2800" dirty="0" err="1"/>
              <a:t>Ceftin</a:t>
            </a:r>
            <a:r>
              <a:rPr lang="en-US" sz="2800" dirty="0"/>
              <a:t>. </a:t>
            </a:r>
            <a:endParaRPr lang="en-US" sz="2800" dirty="0" smtClean="0"/>
          </a:p>
          <a:p>
            <a:pPr>
              <a:lnSpc>
                <a:spcPct val="90000"/>
              </a:lnSpc>
            </a:pPr>
            <a:r>
              <a:rPr lang="en-US" sz="2800" dirty="0" smtClean="0"/>
              <a:t>These </a:t>
            </a:r>
            <a:r>
              <a:rPr lang="en-US" sz="2800" dirty="0"/>
              <a:t>drugs may be given in larger doses for a longer period of time (up to four weeks) than required for a brief bout of sinusitis. </a:t>
            </a:r>
            <a:endParaRPr lang="en-US" sz="2800" dirty="0" smtClean="0"/>
          </a:p>
          <a:p>
            <a:pPr>
              <a:lnSpc>
                <a:spcPct val="90000"/>
              </a:lnSpc>
            </a:pPr>
            <a:r>
              <a:rPr lang="en-US" sz="2800" dirty="0" smtClean="0"/>
              <a:t>The </a:t>
            </a:r>
            <a:r>
              <a:rPr lang="en-US" sz="2800" dirty="0"/>
              <a:t>doctor may also recommend continued use of a prescription nasal inhaler for several months to keep the inflammation down and prevent a recurrence.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 </a:t>
            </a:r>
            <a:endParaRPr lang="en-US" dirty="0"/>
          </a:p>
        </p:txBody>
      </p:sp>
      <p:sp>
        <p:nvSpPr>
          <p:cNvPr id="3" name="Content Placeholder 2"/>
          <p:cNvSpPr>
            <a:spLocks noGrp="1"/>
          </p:cNvSpPr>
          <p:nvPr>
            <p:ph sz="quarter" idx="1"/>
          </p:nvPr>
        </p:nvSpPr>
        <p:spPr/>
        <p:txBody>
          <a:bodyPr/>
          <a:lstStyle/>
          <a:p>
            <a:r>
              <a:rPr lang="en-US" dirty="0" smtClean="0"/>
              <a:t>Mouth infection spread from the root of the infected tooth through the jaw bone and into potential spaces between the </a:t>
            </a:r>
            <a:r>
              <a:rPr lang="en-US" dirty="0" err="1" smtClean="0"/>
              <a:t>fascial</a:t>
            </a:r>
            <a:r>
              <a:rPr lang="en-US" dirty="0" smtClean="0"/>
              <a:t> planes of surrounding soft tissues eventually forming </a:t>
            </a:r>
            <a:r>
              <a:rPr lang="en-US" smtClean="0"/>
              <a:t>an abscess</a:t>
            </a:r>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5" name="Content Placeholder 4"/>
          <p:cNvSpPr>
            <a:spLocks noGrp="1"/>
          </p:cNvSpPr>
          <p:nvPr>
            <p:ph sz="quarter" idx="1"/>
          </p:nvPr>
        </p:nvSpPr>
        <p:spPr/>
        <p:txBody>
          <a:bodyPr>
            <a:normAutofit/>
          </a:bodyPr>
          <a:lstStyle/>
          <a:p>
            <a:r>
              <a:rPr lang="en-US" dirty="0" smtClean="0"/>
              <a:t>WRITE ABOUT SUBMANDIBULAR SPACE INFECTIONS </a:t>
            </a:r>
          </a:p>
          <a:p>
            <a:r>
              <a:rPr lang="en-US" dirty="0" smtClean="0"/>
              <a:t>DEFINE CELLULITIS</a:t>
            </a:r>
          </a:p>
          <a:p>
            <a:r>
              <a:rPr lang="en-US" dirty="0" smtClean="0"/>
              <a:t>PRINCIPLES IN TREATMENT OF ORAL INFECTIONS </a:t>
            </a:r>
          </a:p>
          <a:p>
            <a:r>
              <a:rPr lang="en-US" dirty="0" smtClean="0"/>
              <a:t>LUDWIG’S ANGINA</a:t>
            </a:r>
            <a:endParaRPr lang="en-US" dirty="0"/>
          </a:p>
        </p:txBody>
      </p:sp>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59</a:t>
            </a:fld>
            <a:endParaRPr lang="en-US"/>
          </a:p>
        </p:txBody>
      </p:sp>
    </p:spTree>
    <p:extLst>
      <p:ext uri="{BB962C8B-B14F-4D97-AF65-F5344CB8AC3E}">
        <p14:creationId xmlns:p14="http://schemas.microsoft.com/office/powerpoint/2010/main" xmlns="" val="228740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sz="quarter" idx="1"/>
          </p:nvPr>
        </p:nvSpPr>
        <p:spPr>
          <a:xfrm>
            <a:off x="0" y="1219200"/>
            <a:ext cx="8713788" cy="6742113"/>
          </a:xfrm>
        </p:spPr>
        <p:txBody>
          <a:bodyPr>
            <a:normAutofit/>
          </a:bodyPr>
          <a:lstStyle/>
          <a:p>
            <a:pPr marL="609600" indent="-609600">
              <a:buFont typeface="Wingdings" pitchFamily="2" charset="2"/>
              <a:buAutoNum type="arabicPeriod"/>
            </a:pPr>
            <a:r>
              <a:rPr lang="en-US" b="1" i="1" dirty="0" err="1"/>
              <a:t>Cellulitis</a:t>
            </a:r>
            <a:r>
              <a:rPr lang="en-US" b="1" i="1" dirty="0"/>
              <a:t> can be caused by normal </a:t>
            </a:r>
            <a:r>
              <a:rPr lang="en-US" b="1" i="1" dirty="0">
                <a:hlinkClick r:id="rId2" tooltip="Skin flora"/>
              </a:rPr>
              <a:t>skin flora</a:t>
            </a:r>
            <a:r>
              <a:rPr lang="en-US" b="1" i="1" dirty="0"/>
              <a:t> or by </a:t>
            </a:r>
            <a:r>
              <a:rPr lang="en-US" b="1" i="1" dirty="0">
                <a:hlinkClick r:id="rId3" tooltip="Exogenous bacteria"/>
              </a:rPr>
              <a:t>exogenous bacteria</a:t>
            </a:r>
            <a:r>
              <a:rPr lang="en-US" b="1" i="1" dirty="0"/>
              <a:t>[streptococcus and/or staphylococcus bacteria</a:t>
            </a:r>
            <a:r>
              <a:rPr lang="en-US" b="1" i="1" dirty="0" smtClean="0"/>
              <a:t>].</a:t>
            </a:r>
            <a:endParaRPr lang="en-US" b="1" i="1" dirty="0"/>
          </a:p>
          <a:p>
            <a:pPr marL="609600" indent="-609600">
              <a:buFont typeface="Wingdings" pitchFamily="2" charset="2"/>
              <a:buAutoNum type="arabicPeriod"/>
            </a:pPr>
            <a:r>
              <a:rPr lang="en-US" b="1" i="1" dirty="0"/>
              <a:t>Often occurs where the skin has previously been broken: cracks in the skin, cuts, </a:t>
            </a:r>
            <a:r>
              <a:rPr lang="en-US" b="1" i="1" dirty="0">
                <a:hlinkClick r:id="rId4" tooltip="Blister"/>
              </a:rPr>
              <a:t>blisters</a:t>
            </a:r>
            <a:r>
              <a:rPr lang="en-US" b="1" i="1" dirty="0"/>
              <a:t>, </a:t>
            </a:r>
            <a:r>
              <a:rPr lang="en-US" b="1" i="1" dirty="0">
                <a:hlinkClick r:id="rId5" tooltip="Burn (injury)"/>
              </a:rPr>
              <a:t>burns</a:t>
            </a:r>
            <a:r>
              <a:rPr lang="en-US" b="1" i="1" dirty="0"/>
              <a:t>, </a:t>
            </a:r>
            <a:r>
              <a:rPr lang="en-US" b="1" i="1" dirty="0">
                <a:hlinkClick r:id="rId6" tooltip="Insect bite"/>
              </a:rPr>
              <a:t>insect bites</a:t>
            </a:r>
            <a:r>
              <a:rPr lang="en-US" b="1" i="1" dirty="0"/>
              <a:t>, </a:t>
            </a:r>
            <a:r>
              <a:rPr lang="en-US" b="1" i="1" dirty="0">
                <a:hlinkClick r:id="rId7" tooltip="Surgical wound"/>
              </a:rPr>
              <a:t>surgical wounds</a:t>
            </a:r>
            <a:r>
              <a:rPr lang="en-US" b="1" i="1" dirty="0"/>
              <a:t>, or sites of </a:t>
            </a:r>
            <a:r>
              <a:rPr lang="en-US" b="1" i="1" dirty="0">
                <a:hlinkClick r:id="rId8" tooltip="Intravenous"/>
              </a:rPr>
              <a:t>intravenous</a:t>
            </a:r>
            <a:r>
              <a:rPr lang="en-US" b="1" i="1" dirty="0"/>
              <a:t> </a:t>
            </a:r>
            <a:r>
              <a:rPr lang="en-US" b="1" i="1" dirty="0">
                <a:hlinkClick r:id="rId9" tooltip="Catheter"/>
              </a:rPr>
              <a:t>catheter</a:t>
            </a:r>
            <a:r>
              <a:rPr lang="en-US" b="1" i="1" dirty="0"/>
              <a:t> insertion. </a:t>
            </a:r>
          </a:p>
          <a:p>
            <a:pPr marL="609600" indent="-609600">
              <a:buFont typeface="Wingdings" pitchFamily="2" charset="2"/>
              <a:buAutoNum type="arabicPeriod"/>
            </a:pPr>
            <a:r>
              <a:rPr lang="en-US" b="1" i="1" dirty="0"/>
              <a:t>Skin on the face is most commonly affected by this infection, though </a:t>
            </a:r>
            <a:r>
              <a:rPr lang="en-US" b="1" i="1" dirty="0" err="1"/>
              <a:t>cellulitis</a:t>
            </a:r>
            <a:r>
              <a:rPr lang="en-US" b="1" i="1" dirty="0"/>
              <a:t> can occur on any part of the body. </a:t>
            </a:r>
          </a:p>
          <a:p>
            <a:pPr marL="609600" indent="-609600">
              <a:buFont typeface="Wingdings" pitchFamily="2" charset="2"/>
              <a:buAutoNum type="arabicPeriod"/>
            </a:pPr>
            <a:r>
              <a:rPr lang="en-US" b="1" i="1" dirty="0"/>
              <a:t>The mainstay of therapy remains treatment with appropriate </a:t>
            </a:r>
            <a:r>
              <a:rPr lang="en-US" b="1" i="1" dirty="0">
                <a:hlinkClick r:id="rId10" tooltip="Antibiotic"/>
              </a:rPr>
              <a:t>antibiotics</a:t>
            </a:r>
            <a:r>
              <a:rPr lang="en-US" b="1" i="1" dirty="0"/>
              <a:t>, and recovery periods can be anything from 48 hours to six months.</a:t>
            </a:r>
          </a:p>
        </p:txBody>
      </p:sp>
      <p:sp>
        <p:nvSpPr>
          <p:cNvPr id="14340" name="Text Box 4"/>
          <p:cNvSpPr txBox="1">
            <a:spLocks noChangeArrowheads="1"/>
          </p:cNvSpPr>
          <p:nvPr/>
        </p:nvSpPr>
        <p:spPr bwMode="auto">
          <a:xfrm>
            <a:off x="457200" y="228600"/>
            <a:ext cx="4248150" cy="519112"/>
          </a:xfrm>
          <a:prstGeom prst="rect">
            <a:avLst/>
          </a:prstGeom>
          <a:noFill/>
          <a:ln w="9525">
            <a:noFill/>
            <a:miter lim="800000"/>
            <a:headEnd/>
            <a:tailEnd/>
          </a:ln>
          <a:effectLst/>
        </p:spPr>
        <p:txBody>
          <a:bodyPr>
            <a:spAutoFit/>
          </a:bodyPr>
          <a:lstStyle/>
          <a:p>
            <a:pPr>
              <a:spcBef>
                <a:spcPct val="50000"/>
              </a:spcBef>
            </a:pPr>
            <a:r>
              <a:rPr lang="en-US" sz="2800" b="1" i="1" u="sng" dirty="0"/>
              <a:t>INTRODUCTION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REFERENCES</a:t>
            </a:r>
            <a:r>
              <a:rPr lang="en-US" dirty="0"/>
              <a:t> </a:t>
            </a:r>
            <a:br>
              <a:rPr lang="en-US" dirty="0"/>
            </a:br>
            <a:r>
              <a:rPr lang="en-US" sz="2200" b="1" dirty="0">
                <a:latin typeface="Times New Roman" panose="02020603050405020304" pitchFamily="18" charset="0"/>
                <a:cs typeface="Times New Roman" panose="02020603050405020304" pitchFamily="18" charset="0"/>
              </a:rPr>
              <a:t>NAME OF THE BOOK WITH EDITION AND PAGE NUMBERS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ARTICLE ARE TO BE MENTIONED IF NEEDED</a:t>
            </a:r>
            <a:endParaRPr lang="en-US" sz="2200" dirty="0"/>
          </a:p>
        </p:txBody>
      </p:sp>
      <p:sp>
        <p:nvSpPr>
          <p:cNvPr id="4" name="Content Placeholder 3"/>
          <p:cNvSpPr>
            <a:spLocks noGrp="1"/>
          </p:cNvSpPr>
          <p:nvPr>
            <p:ph sz="quarter" idx="1"/>
          </p:nvPr>
        </p:nvSpPr>
        <p:spPr/>
        <p:txBody>
          <a:bodyPr/>
          <a:lstStyle/>
          <a:p>
            <a:r>
              <a:rPr lang="en-US" dirty="0" smtClean="0"/>
              <a:t>SHAFER’S 9</a:t>
            </a:r>
            <a:r>
              <a:rPr lang="en-US" baseline="30000" dirty="0" smtClean="0"/>
              <a:t>th</a:t>
            </a:r>
            <a:r>
              <a:rPr lang="en-US" dirty="0" smtClean="0"/>
              <a:t> EDITION</a:t>
            </a:r>
          </a:p>
          <a:p>
            <a:r>
              <a:rPr lang="en-US" dirty="0" smtClean="0"/>
              <a:t>LUCAS</a:t>
            </a:r>
          </a:p>
          <a:p>
            <a:r>
              <a:rPr lang="en-US" dirty="0" smtClean="0"/>
              <a:t>NEVILLE</a:t>
            </a:r>
          </a:p>
          <a:p>
            <a:r>
              <a:rPr lang="en-US" dirty="0" smtClean="0"/>
              <a:t>REGEZI</a:t>
            </a:r>
          </a:p>
          <a:p>
            <a:endParaRPr lang="en-US" dirty="0"/>
          </a:p>
        </p:txBody>
      </p:sp>
      <p:sp>
        <p:nvSpPr>
          <p:cNvPr id="3" name="Slide Number Placeholder 2"/>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60</a:t>
            </a:fld>
            <a:endParaRPr lang="en-US"/>
          </a:p>
        </p:txBody>
      </p:sp>
    </p:spTree>
    <p:extLst>
      <p:ext uri="{BB962C8B-B14F-4D97-AF65-F5344CB8AC3E}">
        <p14:creationId xmlns:p14="http://schemas.microsoft.com/office/powerpoint/2010/main" xmlns="" val="1546120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endParaRPr lang="en-US"/>
          </a:p>
        </p:txBody>
      </p:sp>
      <p:sp>
        <p:nvSpPr>
          <p:cNvPr id="189443" name="Rectangle 3"/>
          <p:cNvSpPr>
            <a:spLocks noGrp="1" noChangeArrowheads="1"/>
          </p:cNvSpPr>
          <p:nvPr>
            <p:ph sz="quarter" idx="1"/>
          </p:nvPr>
        </p:nvSpPr>
        <p:spPr/>
        <p:txBody>
          <a:bodyPr/>
          <a:lstStyle/>
          <a:p>
            <a:endParaRPr lang="en-US"/>
          </a:p>
        </p:txBody>
      </p:sp>
      <p:sp>
        <p:nvSpPr>
          <p:cNvPr id="189444" name="WordArt 4"/>
          <p:cNvSpPr>
            <a:spLocks noChangeArrowheads="1" noChangeShapeType="1" noTextEdit="1"/>
          </p:cNvSpPr>
          <p:nvPr/>
        </p:nvSpPr>
        <p:spPr bwMode="auto">
          <a:xfrm>
            <a:off x="323850" y="1484313"/>
            <a:ext cx="8424863" cy="3529012"/>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THANKYOU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sz="quarter" idx="1"/>
          </p:nvPr>
        </p:nvSpPr>
        <p:spPr>
          <a:xfrm>
            <a:off x="381000" y="533400"/>
            <a:ext cx="8435975" cy="6597650"/>
          </a:xfrm>
        </p:spPr>
        <p:txBody>
          <a:bodyPr>
            <a:normAutofit fontScale="92500" lnSpcReduction="10000"/>
          </a:bodyPr>
          <a:lstStyle/>
          <a:p>
            <a:pPr marL="533400" indent="-533400">
              <a:lnSpc>
                <a:spcPct val="90000"/>
              </a:lnSpc>
              <a:buFont typeface="Wingdings" pitchFamily="2" charset="2"/>
              <a:buAutoNum type="arabicPeriod" startAt="5"/>
            </a:pPr>
            <a:r>
              <a:rPr lang="en-US" sz="2600" b="1" i="1" dirty="0"/>
              <a:t>It appears as localized inflammation of the skin and is characterized by redness (</a:t>
            </a:r>
            <a:r>
              <a:rPr lang="en-US" sz="2600" b="1" i="1" dirty="0" err="1">
                <a:hlinkClick r:id="rId2"/>
              </a:rPr>
              <a:t>erythema</a:t>
            </a:r>
            <a:r>
              <a:rPr lang="en-US" sz="2600" b="1" i="1" dirty="0"/>
              <a:t>), swelling (edema), tenderness or pain, and warmth. </a:t>
            </a:r>
            <a:endParaRPr lang="en-US" sz="2600" b="1" i="1" dirty="0" smtClean="0"/>
          </a:p>
          <a:p>
            <a:pPr marL="533400" indent="-533400">
              <a:lnSpc>
                <a:spcPct val="90000"/>
              </a:lnSpc>
              <a:buFont typeface="Wingdings" pitchFamily="2" charset="2"/>
              <a:buAutoNum type="arabicPeriod" startAt="5"/>
            </a:pPr>
            <a:endParaRPr lang="en-US" sz="2600" b="1" i="1" dirty="0"/>
          </a:p>
          <a:p>
            <a:pPr marL="533400" indent="-533400">
              <a:lnSpc>
                <a:spcPct val="90000"/>
              </a:lnSpc>
              <a:buFont typeface="Wingdings" pitchFamily="2" charset="2"/>
              <a:buAutoNum type="arabicPeriod" startAt="5"/>
            </a:pPr>
            <a:r>
              <a:rPr lang="en-US" sz="2600" b="1" i="1" dirty="0" err="1"/>
              <a:t>Cellulitis</a:t>
            </a:r>
            <a:r>
              <a:rPr lang="en-US" sz="2600" b="1" i="1" dirty="0"/>
              <a:t> can remain a superficial infection or spread into the soft tissues immediately below the skin that contain blood vessels, lymphatic vessels, and nerves. </a:t>
            </a:r>
            <a:endParaRPr lang="en-US" sz="2600" b="1" i="1" dirty="0" smtClean="0"/>
          </a:p>
          <a:p>
            <a:pPr marL="533400" indent="-533400">
              <a:lnSpc>
                <a:spcPct val="90000"/>
              </a:lnSpc>
              <a:buFont typeface="Wingdings" pitchFamily="2" charset="2"/>
              <a:buAutoNum type="arabicPeriod" startAt="5"/>
            </a:pPr>
            <a:endParaRPr lang="en-US" sz="2600" b="1" i="1" dirty="0"/>
          </a:p>
          <a:p>
            <a:pPr marL="533400" indent="-533400">
              <a:lnSpc>
                <a:spcPct val="90000"/>
              </a:lnSpc>
              <a:buFont typeface="Wingdings" pitchFamily="2" charset="2"/>
              <a:buAutoNum type="arabicPeriod" startAt="5"/>
            </a:pPr>
            <a:r>
              <a:rPr lang="en-US" sz="2600" b="1" i="1" dirty="0"/>
              <a:t>It can also involve the underlying muscle or spread throughout the body via the lymphatic system and the bloodstream. </a:t>
            </a:r>
            <a:endParaRPr lang="en-US" sz="2600" b="1" i="1" dirty="0" smtClean="0"/>
          </a:p>
          <a:p>
            <a:pPr marL="533400" indent="-533400">
              <a:lnSpc>
                <a:spcPct val="90000"/>
              </a:lnSpc>
              <a:buFont typeface="Wingdings" pitchFamily="2" charset="2"/>
              <a:buAutoNum type="arabicPeriod" startAt="5"/>
            </a:pPr>
            <a:endParaRPr lang="en-US" sz="2600" b="1" i="1" dirty="0"/>
          </a:p>
          <a:p>
            <a:pPr marL="533400" indent="-533400">
              <a:lnSpc>
                <a:spcPct val="90000"/>
              </a:lnSpc>
              <a:buFont typeface="Wingdings" pitchFamily="2" charset="2"/>
              <a:buAutoNum type="arabicPeriod" startAt="5"/>
            </a:pPr>
            <a:r>
              <a:rPr lang="en-US" sz="2600" b="1" i="1" dirty="0" err="1"/>
              <a:t>Cellulitis</a:t>
            </a:r>
            <a:r>
              <a:rPr lang="en-US" sz="2600" b="1" i="1" dirty="0"/>
              <a:t> is unrelated (except etymologically) to </a:t>
            </a:r>
            <a:r>
              <a:rPr lang="en-US" sz="2600" b="1" i="1" dirty="0">
                <a:hlinkClick r:id="rId3" tooltip="Cellulite"/>
              </a:rPr>
              <a:t>cellulite</a:t>
            </a:r>
            <a:r>
              <a:rPr lang="en-US" sz="2600" b="1" i="1" dirty="0"/>
              <a:t>, a cosmetic condition featuring dimpling of the skin.</a:t>
            </a:r>
            <a:r>
              <a:rPr lang="en-US" sz="2800" dirty="0"/>
              <a:t/>
            </a:r>
            <a:br>
              <a:rPr lang="en-US" sz="2800" dirty="0"/>
            </a:br>
            <a:r>
              <a:rPr lang="en-US" sz="2800" dirty="0"/>
              <a:t/>
            </a:r>
            <a:br>
              <a:rPr lang="en-US" sz="2800" dirty="0"/>
            </a:b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u="sng" dirty="0"/>
              <a:t>Histological features</a:t>
            </a:r>
            <a:r>
              <a:rPr lang="en-US" dirty="0"/>
              <a:t> </a:t>
            </a:r>
          </a:p>
        </p:txBody>
      </p:sp>
      <p:sp>
        <p:nvSpPr>
          <p:cNvPr id="23555" name="Rectangle 3"/>
          <p:cNvSpPr>
            <a:spLocks noGrp="1" noChangeArrowheads="1"/>
          </p:cNvSpPr>
          <p:nvPr>
            <p:ph sz="quarter" idx="1"/>
          </p:nvPr>
        </p:nvSpPr>
        <p:spPr/>
        <p:txBody>
          <a:bodyPr/>
          <a:lstStyle/>
          <a:p>
            <a:r>
              <a:rPr lang="en-US" b="1" i="1" dirty="0"/>
              <a:t>A microscopic section through an area of </a:t>
            </a:r>
            <a:r>
              <a:rPr lang="en-US" b="1" i="1" dirty="0" err="1"/>
              <a:t>cellulitis</a:t>
            </a:r>
            <a:r>
              <a:rPr lang="en-US" b="1" i="1" dirty="0"/>
              <a:t> shows a diffuse exudation of poly </a:t>
            </a:r>
            <a:r>
              <a:rPr lang="en-US" b="1" i="1" dirty="0" err="1"/>
              <a:t>morphoneuclear</a:t>
            </a:r>
            <a:r>
              <a:rPr lang="en-US" b="1" i="1" dirty="0"/>
              <a:t> leukocyte and lymphocyte.</a:t>
            </a:r>
          </a:p>
          <a:p>
            <a:r>
              <a:rPr lang="en-US" b="1" i="1" dirty="0"/>
              <a:t>With considerable serous fluid and fibrins causing separation of connective tissue and muscle </a:t>
            </a:r>
            <a:r>
              <a:rPr lang="en-US" b="1" i="1" dirty="0" err="1"/>
              <a:t>fibres</a:t>
            </a:r>
            <a:r>
              <a:rPr lang="en-US" b="1" i="1"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0"/>
            <a:ext cx="8229600" cy="1139825"/>
          </a:xfrm>
        </p:spPr>
        <p:txBody>
          <a:bodyPr>
            <a:normAutofit fontScale="90000"/>
          </a:bodyPr>
          <a:lstStyle/>
          <a:p>
            <a:r>
              <a:rPr lang="en-US" sz="3800" b="1" u="sng" dirty="0"/>
              <a:t>Treatment</a:t>
            </a:r>
            <a:br>
              <a:rPr lang="en-US" sz="3800" b="1" u="sng" dirty="0"/>
            </a:br>
            <a:endParaRPr lang="en-US" sz="3800" b="1" u="sng" dirty="0"/>
          </a:p>
        </p:txBody>
      </p:sp>
      <p:sp>
        <p:nvSpPr>
          <p:cNvPr id="24579" name="Rectangle 3"/>
          <p:cNvSpPr>
            <a:spLocks noGrp="1" noChangeArrowheads="1"/>
          </p:cNvSpPr>
          <p:nvPr>
            <p:ph sz="quarter" idx="1"/>
          </p:nvPr>
        </p:nvSpPr>
        <p:spPr>
          <a:xfrm>
            <a:off x="179388" y="692150"/>
            <a:ext cx="8785225" cy="5976938"/>
          </a:xfrm>
        </p:spPr>
        <p:txBody>
          <a:bodyPr/>
          <a:lstStyle/>
          <a:p>
            <a:pPr marL="381000" indent="-381000">
              <a:lnSpc>
                <a:spcPct val="80000"/>
              </a:lnSpc>
              <a:buFont typeface="Wingdings" pitchFamily="2" charset="2"/>
              <a:buAutoNum type="arabicPeriod"/>
            </a:pPr>
            <a:r>
              <a:rPr lang="en-US" sz="2800" b="1" i="1" dirty="0"/>
              <a:t>Treatment consists of resting the affected area, cutting away dead tissue, and antibiotics (either oral or </a:t>
            </a:r>
            <a:r>
              <a:rPr lang="en-US" sz="2800" b="1" i="1" dirty="0">
                <a:hlinkClick r:id="rId2" tooltip="Intravenous"/>
              </a:rPr>
              <a:t>intravenous</a:t>
            </a:r>
            <a:r>
              <a:rPr lang="en-US" sz="2800" b="1" i="1" dirty="0"/>
              <a:t>). </a:t>
            </a:r>
          </a:p>
          <a:p>
            <a:pPr marL="381000" indent="-381000">
              <a:lnSpc>
                <a:spcPct val="80000"/>
              </a:lnSpc>
              <a:buFont typeface="Wingdings" pitchFamily="2" charset="2"/>
              <a:buAutoNum type="arabicPeriod"/>
            </a:pPr>
            <a:r>
              <a:rPr lang="en-US" sz="2800" b="1" i="1" dirty="0" err="1">
                <a:hlinkClick r:id="rId3" tooltip="Flucloxacillin"/>
              </a:rPr>
              <a:t>Flucloxacillin</a:t>
            </a:r>
            <a:r>
              <a:rPr lang="en-US" sz="2800" b="1" i="1" dirty="0"/>
              <a:t> or </a:t>
            </a:r>
            <a:r>
              <a:rPr lang="en-US" sz="2800" b="1" i="1" dirty="0" err="1">
                <a:hlinkClick r:id="rId4" tooltip="Dicloxacillin"/>
              </a:rPr>
              <a:t>Dicloxacillin</a:t>
            </a:r>
            <a:r>
              <a:rPr lang="en-US" sz="2800" b="1" i="1" dirty="0"/>
              <a:t> </a:t>
            </a:r>
            <a:r>
              <a:rPr lang="en-US" sz="2800" b="1" i="1" dirty="0" err="1"/>
              <a:t>monotherapy</a:t>
            </a:r>
            <a:r>
              <a:rPr lang="en-US" sz="2800" b="1" i="1" dirty="0"/>
              <a:t> (to cover staphylococcal infection) is often sufficient in mild </a:t>
            </a:r>
            <a:r>
              <a:rPr lang="en-US" sz="2800" b="1" i="1" dirty="0" err="1"/>
              <a:t>cellulitis</a:t>
            </a:r>
            <a:r>
              <a:rPr lang="en-US" sz="2800" b="1" i="1" dirty="0"/>
              <a:t>, but in more moderate cases, or where </a:t>
            </a:r>
            <a:r>
              <a:rPr lang="en-US" sz="2800" b="1" i="1" dirty="0">
                <a:hlinkClick r:id="rId5" tooltip="Streptococcal"/>
              </a:rPr>
              <a:t>streptococcal</a:t>
            </a:r>
            <a:r>
              <a:rPr lang="en-US" sz="2800" b="1" i="1" dirty="0"/>
              <a:t> infection is suspected, then this course is usually combined with oral </a:t>
            </a:r>
            <a:r>
              <a:rPr lang="en-US" sz="2800" b="1" i="1" dirty="0" err="1">
                <a:hlinkClick r:id="rId6" tooltip="Phenoxymethylpenicillin"/>
              </a:rPr>
              <a:t>phenoxymethylpenicillin</a:t>
            </a:r>
            <a:r>
              <a:rPr lang="en-US" sz="2800" b="1" i="1" dirty="0"/>
              <a:t> or intravenous </a:t>
            </a:r>
            <a:r>
              <a:rPr lang="en-US" sz="2800" b="1" i="1" dirty="0" err="1">
                <a:hlinkClick r:id="rId7" tooltip="Benzylpenicillin"/>
              </a:rPr>
              <a:t>benzylpenicillin</a:t>
            </a:r>
            <a:r>
              <a:rPr lang="en-US" sz="2800" b="1" i="1" dirty="0"/>
              <a:t>, or </a:t>
            </a:r>
            <a:r>
              <a:rPr lang="en-US" sz="2800" b="1" i="1" dirty="0" err="1">
                <a:hlinkClick r:id="rId8" tooltip="Ampicillin"/>
              </a:rPr>
              <a:t>ampicillin</a:t>
            </a:r>
            <a:r>
              <a:rPr lang="en-US" sz="2800" b="1" i="1" dirty="0"/>
              <a:t>/</a:t>
            </a:r>
            <a:r>
              <a:rPr lang="en-US" sz="2800" b="1" i="1" dirty="0">
                <a:hlinkClick r:id="rId9" tooltip="Amoxicillin"/>
              </a:rPr>
              <a:t>amoxicillin</a:t>
            </a:r>
            <a:r>
              <a:rPr lang="en-US" sz="2800" b="1" i="1"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TotalTime>
  <Words>2577</Words>
  <Application>Microsoft Office PowerPoint</Application>
  <PresentationFormat>On-screen Show (4:3)</PresentationFormat>
  <Paragraphs>252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Oriel</vt:lpstr>
      <vt:lpstr>RUNGTA COLLEGE OF DENTAL SCIENCES &amp; RESEARCH  </vt:lpstr>
      <vt:lpstr> SPREAD OF ORAL       INFECTIONS</vt:lpstr>
      <vt:lpstr>Specific learning Objectives </vt:lpstr>
      <vt:lpstr>Table of Content </vt:lpstr>
      <vt:lpstr>Cellulitis  (Phlegmon)</vt:lpstr>
      <vt:lpstr>Slide 6</vt:lpstr>
      <vt:lpstr>Slide 7</vt:lpstr>
      <vt:lpstr>Histological features </vt:lpstr>
      <vt:lpstr>Treatment </vt:lpstr>
      <vt:lpstr>Infection spread via tissue spaces  </vt:lpstr>
      <vt:lpstr>Slide 11</vt:lpstr>
      <vt:lpstr>Clinical Features</vt:lpstr>
      <vt:lpstr>Infection can spread via the blood, lymph and the tissue spaces. In dentistry, the most relevant tissue spaces are the:</vt:lpstr>
      <vt:lpstr>Infection spread from maxillary teeth  </vt:lpstr>
      <vt:lpstr>   Infection spread from mandibular teeth</vt:lpstr>
      <vt:lpstr>Fascial Spaces</vt:lpstr>
      <vt:lpstr>Slide 17</vt:lpstr>
      <vt:lpstr>Slide 18</vt:lpstr>
      <vt:lpstr>Canine Space </vt:lpstr>
      <vt:lpstr>Slide 20</vt:lpstr>
      <vt:lpstr>Buccal Space </vt:lpstr>
      <vt:lpstr>Pathway of spread for buccal space infection</vt:lpstr>
      <vt:lpstr>Slide 23</vt:lpstr>
      <vt:lpstr>Infratemproal space</vt:lpstr>
      <vt:lpstr>INFECTION OF INFRATEMPORAL SPACE</vt:lpstr>
      <vt:lpstr>Clinical features :-</vt:lpstr>
      <vt:lpstr>Pterygomandibular space </vt:lpstr>
      <vt:lpstr>Boundaries of pterygomandibular space</vt:lpstr>
      <vt:lpstr>Slide 29</vt:lpstr>
      <vt:lpstr>Parotid space</vt:lpstr>
      <vt:lpstr>Clinical features</vt:lpstr>
      <vt:lpstr>Submental space</vt:lpstr>
      <vt:lpstr>Slide 33</vt:lpstr>
      <vt:lpstr>Submandibular Space </vt:lpstr>
      <vt:lpstr>Pathways of spread of submandibular space infection from mandibular molar</vt:lpstr>
      <vt:lpstr>Slide 36</vt:lpstr>
      <vt:lpstr>Sublingual Space </vt:lpstr>
      <vt:lpstr>Slide 38</vt:lpstr>
      <vt:lpstr>Masseteric Space </vt:lpstr>
      <vt:lpstr>Pathway of spread from masseteric space infection</vt:lpstr>
      <vt:lpstr>Slide 41</vt:lpstr>
      <vt:lpstr>Principles in Treatment of Oral Infections</vt:lpstr>
      <vt:lpstr>Potential Pathways of Spread of Oral Infections</vt:lpstr>
      <vt:lpstr>Ludwig’s Angina</vt:lpstr>
      <vt:lpstr>Ludwig’s angina with bilateral involvement of sublingual and submandibular spaces</vt:lpstr>
      <vt:lpstr>DEFINiTION</vt:lpstr>
      <vt:lpstr>Causes </vt:lpstr>
      <vt:lpstr>     Symptoms  </vt:lpstr>
      <vt:lpstr>Treatment </vt:lpstr>
      <vt:lpstr>Maxillary Sinusitis </vt:lpstr>
      <vt:lpstr>Causes and Risk Factors of maxillary Sinusitis </vt:lpstr>
      <vt:lpstr>Symptoms of maxillary Sinusitis </vt:lpstr>
      <vt:lpstr>Symptoms of maxillary Sinusitis </vt:lpstr>
      <vt:lpstr>Less common signs of maxillary sinusitis include: </vt:lpstr>
      <vt:lpstr>Diagnosis of  maxillary Sinusitis </vt:lpstr>
      <vt:lpstr>Treatment of maxillary Sinusitis </vt:lpstr>
      <vt:lpstr>Slide 57</vt:lpstr>
      <vt:lpstr>Take home message </vt:lpstr>
      <vt:lpstr>Question &amp; Answer Session</vt:lpstr>
      <vt:lpstr>REFERENCES  NAME OF THE BOOK WITH EDITION AND PAGE NUMBERS   ARTICLE ARE TO BE MENTIONED IF NEEDED</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dc:creator>
  <cp:lastModifiedBy>OP</cp:lastModifiedBy>
  <cp:revision>12</cp:revision>
  <dcterms:created xsi:type="dcterms:W3CDTF">2006-08-16T00:00:00Z</dcterms:created>
  <dcterms:modified xsi:type="dcterms:W3CDTF">2023-03-04T05:03:09Z</dcterms:modified>
</cp:coreProperties>
</file>